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4075000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kalaharshith/IBM_Capstone_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kalaharshith/IBM_Capstone_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kalaharshith/IBM_Capstone_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kalaharshith/IBM_Capstone_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akalaharshith/IBM_Capstone_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kalaharshith/IBM_Capstone_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akalaharshith/IBM_Capstone_Project/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kalaharshith/IBM_Capstone_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&lt;Harshith Sakala Santhosh&gt;</a:t>
            </a:r>
          </a:p>
          <a:p>
            <a:r>
              <a:rPr lang="en-US" dirty="0">
                <a:solidFill>
                  <a:schemeClr val="bg2"/>
                </a:solidFill>
                <a:latin typeface="Abadi" panose="020B0604020104020204" pitchFamily="34" charset="0"/>
                <a:ea typeface="SF Pro" pitchFamily="2" charset="0"/>
                <a:cs typeface="SF Pro" pitchFamily="2" charset="0"/>
              </a:rPr>
              <a:t>&lt;25/02/2024&gt;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02932" cy="4351338"/>
          </a:xfrm>
          <a:prstGeom prst="rect">
            <a:avLst/>
          </a:prstGeom>
        </p:spPr>
        <p:txBody>
          <a:bodyPr/>
          <a:lstStyle/>
          <a:p>
            <a:r>
              <a:rPr lang="en-US" sz="1600" dirty="0">
                <a:solidFill>
                  <a:schemeClr val="accent3">
                    <a:lumMod val="25000"/>
                  </a:schemeClr>
                </a:solidFill>
                <a:latin typeface="Times New Roman" panose="02020603050405020304" pitchFamily="18" charset="0"/>
                <a:cs typeface="Times New Roman" panose="02020603050405020304" pitchFamily="18" charset="0"/>
              </a:rPr>
              <a:t>The data that was used to make predictive analysis was from IBM cloud dataset.</a:t>
            </a:r>
          </a:p>
          <a:p>
            <a:r>
              <a:rPr lang="en-US" sz="1600" dirty="0">
                <a:solidFill>
                  <a:schemeClr val="accent3">
                    <a:lumMod val="25000"/>
                  </a:schemeClr>
                </a:solidFill>
                <a:latin typeface="Times New Roman" panose="02020603050405020304" pitchFamily="18" charset="0"/>
                <a:cs typeface="Times New Roman" panose="02020603050405020304" pitchFamily="18" charset="0"/>
              </a:rPr>
              <a:t>The Data Wrangling steps as follows:</a:t>
            </a:r>
          </a:p>
          <a:p>
            <a:pPr marL="0" indent="0">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   1) Checking Null values in the data and taking actions accordingly.</a:t>
            </a:r>
          </a:p>
          <a:p>
            <a:pPr marL="0" indent="0">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    2) Since the output label is categorical in nature and has different types of outcome based on launch type and launch success. The output label was converted into binary classifier label having ‘0’ for failed landing and ‘1’ for successful landing of first stage rocket.</a:t>
            </a:r>
          </a:p>
          <a:p>
            <a:r>
              <a:rPr lang="en-US" dirty="0" err="1">
                <a:cs typeface="Times New Roman" panose="02020603050405020304" pitchFamily="18" charset="0"/>
                <a:hlinkClick r:id="rId3"/>
              </a:rPr>
              <a:t>Github</a:t>
            </a:r>
            <a:r>
              <a:rPr lang="en-US" dirty="0">
                <a:cs typeface="Times New Roman" panose="02020603050405020304" pitchFamily="18" charset="0"/>
                <a:hlinkClick r:id="rId3"/>
              </a:rPr>
              <a:t> Link</a:t>
            </a:r>
            <a:r>
              <a:rPr lang="en-US" dirty="0">
                <a:cs typeface="Times New Roman" panose="02020603050405020304" pitchFamily="18" charset="0"/>
              </a:rPr>
              <a:t> (Navigate to labs-</a:t>
            </a:r>
            <a:r>
              <a:rPr lang="en-US" dirty="0" err="1">
                <a:cs typeface="Times New Roman" panose="02020603050405020304" pitchFamily="18" charset="0"/>
              </a:rPr>
              <a:t>jupyter</a:t>
            </a:r>
            <a:r>
              <a:rPr lang="en-US" dirty="0">
                <a:cs typeface="Times New Roman" panose="02020603050405020304" pitchFamily="18" charset="0"/>
              </a:rPr>
              <a:t>-</a:t>
            </a:r>
            <a:r>
              <a:rPr lang="en-US" dirty="0" err="1">
                <a:cs typeface="Times New Roman" panose="02020603050405020304" pitchFamily="18" charset="0"/>
              </a:rPr>
              <a:t>spacex</a:t>
            </a:r>
            <a:r>
              <a:rPr lang="en-US" dirty="0">
                <a:cs typeface="Times New Roman" panose="02020603050405020304" pitchFamily="18" charset="0"/>
              </a:rPr>
              <a:t>-wrangling)</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8109F827-8F3F-C8DC-7BD0-534BCC80EC8D}"/>
              </a:ext>
            </a:extLst>
          </p:cNvPr>
          <p:cNvSpPr/>
          <p:nvPr/>
        </p:nvSpPr>
        <p:spPr>
          <a:xfrm>
            <a:off x="7043057" y="1825625"/>
            <a:ext cx="5029200" cy="43513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04C7FDC6-7390-AC6D-441B-26E8FFAF41D1}"/>
              </a:ext>
            </a:extLst>
          </p:cNvPr>
          <p:cNvPicPr>
            <a:picLocks noChangeAspect="1"/>
          </p:cNvPicPr>
          <p:nvPr/>
        </p:nvPicPr>
        <p:blipFill>
          <a:blip r:embed="rId4"/>
          <a:stretch>
            <a:fillRect/>
          </a:stretch>
        </p:blipFill>
        <p:spPr>
          <a:xfrm>
            <a:off x="6655257" y="1825625"/>
            <a:ext cx="5536743" cy="435133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8868" y="1777083"/>
            <a:ext cx="9560532"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During EDA, To understand the impact of launch success by factors like launch site, payload mass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etc</a:t>
            </a:r>
            <a:r>
              <a:rPr lang="en-US" sz="1600" dirty="0">
                <a:solidFill>
                  <a:schemeClr val="accent3">
                    <a:lumMod val="25000"/>
                  </a:schemeClr>
                </a:solidFill>
                <a:latin typeface="Times New Roman" panose="02020603050405020304" pitchFamily="18" charset="0"/>
                <a:cs typeface="Times New Roman" panose="02020603050405020304" pitchFamily="18" charset="0"/>
              </a:rPr>
              <a:t>… we have plotted graphs to understand relationship between various factors and how it is impacting success.</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We have used scatterplots, bar graphs, line plot for EDA.</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Scatter plot- To find relationship between Flight Number vs Payload Mass, Flight Number vs Launch Site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etc</a:t>
            </a:r>
            <a:r>
              <a:rPr lang="en-US" sz="1600" dirty="0">
                <a:solidFill>
                  <a:schemeClr val="accent3">
                    <a:lumMod val="25000"/>
                  </a:schemeClr>
                </a:solidFill>
                <a:latin typeface="Times New Roman" panose="02020603050405020304" pitchFamily="18" charset="0"/>
                <a:cs typeface="Times New Roman" panose="02020603050405020304" pitchFamily="18" charset="0"/>
              </a:rPr>
              <a:t>….</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Bar Graphs- Used to measure success rate of each orbit, line plot- It is used to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analyse</a:t>
            </a:r>
            <a:r>
              <a:rPr lang="en-US" sz="1600" dirty="0">
                <a:solidFill>
                  <a:schemeClr val="accent3">
                    <a:lumMod val="25000"/>
                  </a:schemeClr>
                </a:solidFill>
                <a:latin typeface="Times New Roman" panose="02020603050405020304" pitchFamily="18" charset="0"/>
                <a:cs typeface="Times New Roman" panose="02020603050405020304" pitchFamily="18" charset="0"/>
              </a:rPr>
              <a:t> timely success rate for each year.</a:t>
            </a:r>
          </a:p>
          <a:p>
            <a:r>
              <a:rPr lang="en-US" dirty="0" err="1">
                <a:hlinkClick r:id="rId3"/>
              </a:rPr>
              <a:t>Github</a:t>
            </a:r>
            <a:r>
              <a:rPr lang="en-US" dirty="0">
                <a:hlinkClick r:id="rId3"/>
              </a:rPr>
              <a:t> Link</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7239" y="1380966"/>
            <a:ext cx="6294819" cy="5477033"/>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SQL Queries that were used during EDA, as follows:</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Launch site names: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600" dirty="0">
                <a:solidFill>
                  <a:schemeClr val="accent3">
                    <a:lumMod val="25000"/>
                  </a:schemeClr>
                </a:solidFill>
                <a:latin typeface="Times New Roman" panose="02020603050405020304" pitchFamily="18" charset="0"/>
                <a:cs typeface="Times New Roman" panose="02020603050405020304" pitchFamily="18" charset="0"/>
              </a:rPr>
              <a:t> select DISTINCT("</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Launch_Site</a:t>
            </a:r>
            <a:r>
              <a:rPr lang="en-US" sz="1600" dirty="0">
                <a:solidFill>
                  <a:schemeClr val="accent3">
                    <a:lumMod val="25000"/>
                  </a:schemeClr>
                </a:solidFill>
                <a:latin typeface="Times New Roman" panose="02020603050405020304" pitchFamily="18" charset="0"/>
                <a:cs typeface="Times New Roman" panose="02020603050405020304" pitchFamily="18" charset="0"/>
              </a:rPr>
              <a:t>") from SPACEXTABLE1;</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5 records start with ‘CCA’ in launch site: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600" dirty="0">
                <a:solidFill>
                  <a:schemeClr val="accent3">
                    <a:lumMod val="25000"/>
                  </a:schemeClr>
                </a:solidFill>
                <a:latin typeface="Times New Roman" panose="02020603050405020304" pitchFamily="18" charset="0"/>
                <a:cs typeface="Times New Roman" panose="02020603050405020304" pitchFamily="18" charset="0"/>
              </a:rPr>
              <a:t> select * from SPACEXTABLE1 where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LAUNCH_Site</a:t>
            </a:r>
            <a:r>
              <a:rPr lang="en-US" sz="1600" dirty="0">
                <a:solidFill>
                  <a:schemeClr val="accent3">
                    <a:lumMod val="25000"/>
                  </a:schemeClr>
                </a:solidFill>
                <a:latin typeface="Times New Roman" panose="02020603050405020304" pitchFamily="18" charset="0"/>
                <a:cs typeface="Times New Roman" panose="02020603050405020304" pitchFamily="18" charset="0"/>
              </a:rPr>
              <a:t>" Like "CCA%" Limit 5;</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Total payload mass by NASA CRS Boosters: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600" dirty="0">
                <a:solidFill>
                  <a:schemeClr val="accent3">
                    <a:lumMod val="25000"/>
                  </a:schemeClr>
                </a:solidFill>
                <a:latin typeface="Times New Roman" panose="02020603050405020304" pitchFamily="18" charset="0"/>
                <a:cs typeface="Times New Roman" panose="02020603050405020304" pitchFamily="18" charset="0"/>
              </a:rPr>
              <a:t> select sum(PAYLOAD_MASS__KG_) from SPACEXTABLE1 where Customer is "NASA (CRS)" ;</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Average payload mass of booster f9 v1.1: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600" dirty="0">
                <a:solidFill>
                  <a:schemeClr val="accent3">
                    <a:lumMod val="25000"/>
                  </a:schemeClr>
                </a:solidFill>
                <a:latin typeface="Times New Roman" panose="02020603050405020304" pitchFamily="18" charset="0"/>
                <a:cs typeface="Times New Roman" panose="02020603050405020304" pitchFamily="18" charset="0"/>
              </a:rPr>
              <a:t> select AVG(PAYLOAD_MASS__KG_) from SPACEXTABLE1 where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600" dirty="0">
                <a:solidFill>
                  <a:schemeClr val="accent3">
                    <a:lumMod val="25000"/>
                  </a:schemeClr>
                </a:solidFill>
                <a:latin typeface="Times New Roman" panose="02020603050405020304" pitchFamily="18" charset="0"/>
                <a:cs typeface="Times New Roman" panose="02020603050405020304" pitchFamily="18" charset="0"/>
              </a:rPr>
              <a:t> is "F9 v1.1" ;</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Date of first successful landing of landing pad: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600" dirty="0">
                <a:solidFill>
                  <a:schemeClr val="accent3">
                    <a:lumMod val="25000"/>
                  </a:schemeClr>
                </a:solidFill>
                <a:latin typeface="Times New Roman" panose="02020603050405020304" pitchFamily="18" charset="0"/>
                <a:cs typeface="Times New Roman" panose="02020603050405020304" pitchFamily="18" charset="0"/>
              </a:rPr>
              <a:t> select min(Date) as "first successful landing" from SPACEXTABLE1 where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Landing_Outcome</a:t>
            </a:r>
            <a:r>
              <a:rPr lang="en-US" sz="1600" dirty="0">
                <a:solidFill>
                  <a:schemeClr val="accent3">
                    <a:lumMod val="25000"/>
                  </a:schemeClr>
                </a:solidFill>
                <a:latin typeface="Times New Roman" panose="02020603050405020304" pitchFamily="18" charset="0"/>
                <a:cs typeface="Times New Roman" panose="02020603050405020304" pitchFamily="18" charset="0"/>
              </a:rPr>
              <a:t>" like "%(ground pad)%" and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Mission_Outcome</a:t>
            </a:r>
            <a:r>
              <a:rPr lang="en-US" sz="1600" dirty="0">
                <a:solidFill>
                  <a:schemeClr val="accent3">
                    <a:lumMod val="25000"/>
                  </a:schemeClr>
                </a:solidFill>
                <a:latin typeface="Times New Roman" panose="02020603050405020304" pitchFamily="18" charset="0"/>
                <a:cs typeface="Times New Roman" panose="02020603050405020304" pitchFamily="18" charset="0"/>
              </a:rPr>
              <a:t>" is "Success";</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booster version having success in landing pad and has payload mass between 4000 and 6000: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600" dirty="0">
                <a:solidFill>
                  <a:schemeClr val="accent3">
                    <a:lumMod val="25000"/>
                  </a:schemeClr>
                </a:solidFill>
                <a:latin typeface="Times New Roman" panose="02020603050405020304" pitchFamily="18" charset="0"/>
                <a:cs typeface="Times New Roman" panose="02020603050405020304" pitchFamily="18" charset="0"/>
              </a:rPr>
              <a:t> select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600" dirty="0">
                <a:solidFill>
                  <a:schemeClr val="accent3">
                    <a:lumMod val="25000"/>
                  </a:schemeClr>
                </a:solidFill>
                <a:latin typeface="Times New Roman" panose="02020603050405020304" pitchFamily="18" charset="0"/>
                <a:cs typeface="Times New Roman" panose="02020603050405020304" pitchFamily="18" charset="0"/>
              </a:rPr>
              <a:t>"  from SPACEXTABLE1 where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Landing_Outcome</a:t>
            </a:r>
            <a:r>
              <a:rPr lang="en-US" sz="1600" dirty="0">
                <a:solidFill>
                  <a:schemeClr val="accent3">
                    <a:lumMod val="25000"/>
                  </a:schemeClr>
                </a:solidFill>
                <a:latin typeface="Times New Roman" panose="02020603050405020304" pitchFamily="18" charset="0"/>
                <a:cs typeface="Times New Roman" panose="02020603050405020304" pitchFamily="18" charset="0"/>
              </a:rPr>
              <a:t>" is "Success (drone ship)" and "PAYLOAD_MASS__KG_" between 4000 and 6000;</a:t>
            </a: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a:extLst>
              <a:ext uri="{FF2B5EF4-FFF2-40B4-BE49-F238E27FC236}">
                <a16:creationId xmlns:a16="http://schemas.microsoft.com/office/drawing/2014/main" id="{F2770793-9B1B-AA37-AAD9-782D4BDB70B2}"/>
              </a:ext>
            </a:extLst>
          </p:cNvPr>
          <p:cNvSpPr/>
          <p:nvPr/>
        </p:nvSpPr>
        <p:spPr>
          <a:xfrm>
            <a:off x="6455228" y="1811754"/>
            <a:ext cx="5736772" cy="50462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808419F6-9743-9F08-B561-0E3724F30C22}"/>
              </a:ext>
            </a:extLst>
          </p:cNvPr>
          <p:cNvPicPr>
            <a:picLocks noChangeAspect="1"/>
          </p:cNvPicPr>
          <p:nvPr/>
        </p:nvPicPr>
        <p:blipFill>
          <a:blip r:embed="rId3"/>
          <a:stretch>
            <a:fillRect/>
          </a:stretch>
        </p:blipFill>
        <p:spPr>
          <a:xfrm>
            <a:off x="6436243" y="1380966"/>
            <a:ext cx="5755757" cy="5477033"/>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8CD860A-8465-55A1-DD9A-0981DFE4E4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8D5ED2-065B-808B-7843-F2CF099DF7A5}"/>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B57B42B1-11BF-E8ED-5F43-06009BF6FF93}"/>
              </a:ext>
            </a:extLst>
          </p:cNvPr>
          <p:cNvSpPr>
            <a:spLocks noGrp="1"/>
          </p:cNvSpPr>
          <p:nvPr>
            <p:ph idx="4294967295"/>
          </p:nvPr>
        </p:nvSpPr>
        <p:spPr>
          <a:xfrm>
            <a:off x="367239" y="1380966"/>
            <a:ext cx="6294819" cy="5477033"/>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Times New Roman" panose="02020603050405020304" pitchFamily="18" charset="0"/>
                <a:cs typeface="Times New Roman" panose="02020603050405020304" pitchFamily="18" charset="0"/>
              </a:rPr>
              <a:t>Booster version having success in landing pad and has payload mass between 4000 and 6000: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400" dirty="0">
                <a:solidFill>
                  <a:schemeClr val="accent3">
                    <a:lumMod val="25000"/>
                  </a:schemeClr>
                </a:solidFill>
                <a:latin typeface="Times New Roman" panose="02020603050405020304" pitchFamily="18" charset="0"/>
                <a:cs typeface="Times New Roman" panose="02020603050405020304" pitchFamily="18" charset="0"/>
              </a:rPr>
              <a:t> select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400" dirty="0">
                <a:solidFill>
                  <a:schemeClr val="accent3">
                    <a:lumMod val="25000"/>
                  </a:schemeClr>
                </a:solidFill>
                <a:latin typeface="Times New Roman" panose="02020603050405020304" pitchFamily="18" charset="0"/>
                <a:cs typeface="Times New Roman" panose="02020603050405020304" pitchFamily="18" charset="0"/>
              </a:rPr>
              <a:t>"  from SPACEXTABLE1 where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Landing_Outcome</a:t>
            </a:r>
            <a:r>
              <a:rPr lang="en-US" sz="1400" dirty="0">
                <a:solidFill>
                  <a:schemeClr val="accent3">
                    <a:lumMod val="25000"/>
                  </a:schemeClr>
                </a:solidFill>
                <a:latin typeface="Times New Roman" panose="02020603050405020304" pitchFamily="18" charset="0"/>
                <a:cs typeface="Times New Roman" panose="02020603050405020304" pitchFamily="18" charset="0"/>
              </a:rPr>
              <a:t>" is "Success (drone ship)" and "PAYLOAD_MASS__KG_" between 4000 and 6000;</a:t>
            </a:r>
          </a:p>
          <a:p>
            <a:pPr>
              <a:lnSpc>
                <a:spcPct val="100000"/>
              </a:lnSpc>
              <a:spcBef>
                <a:spcPts val="1400"/>
              </a:spcBef>
            </a:pPr>
            <a:r>
              <a:rPr lang="en-US" sz="1400" dirty="0">
                <a:solidFill>
                  <a:schemeClr val="accent3">
                    <a:lumMod val="25000"/>
                  </a:schemeClr>
                </a:solidFill>
                <a:latin typeface="Times New Roman" panose="02020603050405020304" pitchFamily="18" charset="0"/>
                <a:cs typeface="Times New Roman" panose="02020603050405020304" pitchFamily="18" charset="0"/>
              </a:rPr>
              <a:t>Sum of success and failure missions: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400" dirty="0">
                <a:solidFill>
                  <a:schemeClr val="accent3">
                    <a:lumMod val="25000"/>
                  </a:schemeClr>
                </a:solidFill>
                <a:latin typeface="Times New Roman" panose="02020603050405020304" pitchFamily="18" charset="0"/>
                <a:cs typeface="Times New Roman" panose="02020603050405020304" pitchFamily="18" charset="0"/>
              </a:rPr>
              <a:t> select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Mission_Outcome",count</a:t>
            </a:r>
            <a:r>
              <a:rPr lang="en-US" sz="1400" dirty="0">
                <a:solidFill>
                  <a:schemeClr val="accent3">
                    <a:lumMod val="25000"/>
                  </a:schemeClr>
                </a:solidFill>
                <a:latin typeface="Times New Roman" panose="02020603050405020304" pitchFamily="18" charset="0"/>
                <a:cs typeface="Times New Roman" panose="02020603050405020304" pitchFamily="18" charset="0"/>
              </a:rPr>
              <a:t>("</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Mission_Outcome</a:t>
            </a:r>
            <a:r>
              <a:rPr lang="en-US" sz="1400" dirty="0">
                <a:solidFill>
                  <a:schemeClr val="accent3">
                    <a:lumMod val="25000"/>
                  </a:schemeClr>
                </a:solidFill>
                <a:latin typeface="Times New Roman" panose="02020603050405020304" pitchFamily="18" charset="0"/>
                <a:cs typeface="Times New Roman" panose="02020603050405020304" pitchFamily="18" charset="0"/>
              </a:rPr>
              <a:t>") As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total_number</a:t>
            </a:r>
            <a:r>
              <a:rPr lang="en-US" sz="1400" dirty="0">
                <a:solidFill>
                  <a:schemeClr val="accent3">
                    <a:lumMod val="25000"/>
                  </a:schemeClr>
                </a:solidFill>
                <a:latin typeface="Times New Roman" panose="02020603050405020304" pitchFamily="18" charset="0"/>
                <a:cs typeface="Times New Roman" panose="02020603050405020304" pitchFamily="18" charset="0"/>
              </a:rPr>
              <a:t> from SPACEXTABLE1 group by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Mission_Outcome</a:t>
            </a:r>
            <a:r>
              <a:rPr lang="en-US" sz="1400" dirty="0">
                <a:solidFill>
                  <a:schemeClr val="accent3">
                    <a:lumMod val="25000"/>
                  </a:schemeClr>
                </a:solidFill>
                <a:latin typeface="Times New Roman" panose="02020603050405020304" pitchFamily="18" charset="0"/>
                <a:cs typeface="Times New Roman" panose="02020603050405020304" pitchFamily="18" charset="0"/>
              </a:rPr>
              <a:t>" ;</a:t>
            </a:r>
          </a:p>
          <a:p>
            <a:pPr>
              <a:lnSpc>
                <a:spcPct val="100000"/>
              </a:lnSpc>
              <a:spcBef>
                <a:spcPts val="1400"/>
              </a:spcBef>
            </a:pPr>
            <a:r>
              <a:rPr lang="en-US" sz="1400" dirty="0">
                <a:solidFill>
                  <a:schemeClr val="accent3">
                    <a:lumMod val="25000"/>
                  </a:schemeClr>
                </a:solidFill>
                <a:latin typeface="Times New Roman" panose="02020603050405020304" pitchFamily="18" charset="0"/>
                <a:cs typeface="Times New Roman" panose="02020603050405020304" pitchFamily="18" charset="0"/>
              </a:rPr>
              <a:t>Booster versions with highest payload mass: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400" dirty="0">
                <a:solidFill>
                  <a:schemeClr val="accent3">
                    <a:lumMod val="25000"/>
                  </a:schemeClr>
                </a:solidFill>
                <a:latin typeface="Times New Roman" panose="02020603050405020304" pitchFamily="18" charset="0"/>
                <a:cs typeface="Times New Roman" panose="02020603050405020304" pitchFamily="18" charset="0"/>
              </a:rPr>
              <a:t> select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400" dirty="0">
                <a:solidFill>
                  <a:schemeClr val="accent3">
                    <a:lumMod val="25000"/>
                  </a:schemeClr>
                </a:solidFill>
                <a:latin typeface="Times New Roman" panose="02020603050405020304" pitchFamily="18" charset="0"/>
                <a:cs typeface="Times New Roman" panose="02020603050405020304" pitchFamily="18" charset="0"/>
              </a:rPr>
              <a:t>", "PAYLOAD_MASS__KG_" as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maximum_payload_mass</a:t>
            </a:r>
            <a:r>
              <a:rPr lang="en-US" sz="1400" dirty="0">
                <a:solidFill>
                  <a:schemeClr val="accent3">
                    <a:lumMod val="25000"/>
                  </a:schemeClr>
                </a:solidFill>
                <a:latin typeface="Times New Roman" panose="02020603050405020304" pitchFamily="18" charset="0"/>
                <a:cs typeface="Times New Roman" panose="02020603050405020304" pitchFamily="18" charset="0"/>
              </a:rPr>
              <a:t> from SPACEXTABLE1 where "PAYLOAD_MASS__KG_" is (select max("PAYLOAD_MASS__KG_") from SPACEXTABLE1);</a:t>
            </a:r>
          </a:p>
          <a:p>
            <a:pPr>
              <a:lnSpc>
                <a:spcPct val="100000"/>
              </a:lnSpc>
              <a:spcBef>
                <a:spcPts val="1400"/>
              </a:spcBef>
            </a:pPr>
            <a:r>
              <a:rPr lang="en-US" sz="1400" dirty="0">
                <a:solidFill>
                  <a:schemeClr val="accent3">
                    <a:lumMod val="25000"/>
                  </a:schemeClr>
                </a:solidFill>
                <a:latin typeface="Times New Roman" panose="02020603050405020304" pitchFamily="18" charset="0"/>
                <a:cs typeface="Times New Roman" panose="02020603050405020304" pitchFamily="18" charset="0"/>
              </a:rPr>
              <a:t>Failure landing outcome, launch pad name, booster version for the year 2015: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400" dirty="0">
                <a:solidFill>
                  <a:schemeClr val="accent3">
                    <a:lumMod val="25000"/>
                  </a:schemeClr>
                </a:solidFill>
                <a:latin typeface="Times New Roman" panose="02020603050405020304" pitchFamily="18" charset="0"/>
                <a:cs typeface="Times New Roman" panose="02020603050405020304" pitchFamily="18" charset="0"/>
              </a:rPr>
              <a:t> select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substr</a:t>
            </a:r>
            <a:r>
              <a:rPr lang="en-US" sz="1400" dirty="0">
                <a:solidFill>
                  <a:schemeClr val="accent3">
                    <a:lumMod val="25000"/>
                  </a:schemeClr>
                </a:solidFill>
                <a:latin typeface="Times New Roman" panose="02020603050405020304" pitchFamily="18" charset="0"/>
                <a:cs typeface="Times New Roman" panose="02020603050405020304" pitchFamily="18" charset="0"/>
              </a:rPr>
              <a:t>(Date,6,2) as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month_name,substr</a:t>
            </a:r>
            <a:r>
              <a:rPr lang="en-US" sz="1400" dirty="0">
                <a:solidFill>
                  <a:schemeClr val="accent3">
                    <a:lumMod val="25000"/>
                  </a:schemeClr>
                </a:solidFill>
                <a:latin typeface="Times New Roman" panose="02020603050405020304" pitchFamily="18" charset="0"/>
                <a:cs typeface="Times New Roman" panose="02020603050405020304" pitchFamily="18" charset="0"/>
              </a:rPr>
              <a:t>(Date,0,5),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Landing_Outcome</a:t>
            </a:r>
            <a:r>
              <a:rPr lang="en-US" sz="1400" dirty="0">
                <a:solidFill>
                  <a:schemeClr val="accent3">
                    <a:lumMod val="25000"/>
                  </a:schemeClr>
                </a:solidFill>
                <a:latin typeface="Times New Roman" panose="02020603050405020304" pitchFamily="18" charset="0"/>
                <a:cs typeface="Times New Roman" panose="02020603050405020304" pitchFamily="18" charset="0"/>
              </a:rPr>
              <a:t>", "Booster_version","</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Launch_Site</a:t>
            </a:r>
            <a:r>
              <a:rPr lang="en-US" sz="1400" dirty="0">
                <a:solidFill>
                  <a:schemeClr val="accent3">
                    <a:lumMod val="25000"/>
                  </a:schemeClr>
                </a:solidFill>
                <a:latin typeface="Times New Roman" panose="02020603050405020304" pitchFamily="18" charset="0"/>
                <a:cs typeface="Times New Roman" panose="02020603050405020304" pitchFamily="18" charset="0"/>
              </a:rPr>
              <a:t>" from SPACEXTABLE1 where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Landing_Outcome</a:t>
            </a:r>
            <a:r>
              <a:rPr lang="en-US" sz="1400" dirty="0">
                <a:solidFill>
                  <a:schemeClr val="accent3">
                    <a:lumMod val="25000"/>
                  </a:schemeClr>
                </a:solidFill>
                <a:latin typeface="Times New Roman" panose="02020603050405020304" pitchFamily="18" charset="0"/>
                <a:cs typeface="Times New Roman" panose="02020603050405020304" pitchFamily="18" charset="0"/>
              </a:rPr>
              <a:t>" Like "%Failure%" and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substr</a:t>
            </a:r>
            <a:r>
              <a:rPr lang="en-US" sz="1400" dirty="0">
                <a:solidFill>
                  <a:schemeClr val="accent3">
                    <a:lumMod val="25000"/>
                  </a:schemeClr>
                </a:solidFill>
                <a:latin typeface="Times New Roman" panose="02020603050405020304" pitchFamily="18" charset="0"/>
                <a:cs typeface="Times New Roman" panose="02020603050405020304" pitchFamily="18" charset="0"/>
              </a:rPr>
              <a:t>(Date,0,5)='2015’; </a:t>
            </a:r>
          </a:p>
          <a:p>
            <a:pPr>
              <a:lnSpc>
                <a:spcPct val="100000"/>
              </a:lnSpc>
              <a:spcBef>
                <a:spcPts val="1400"/>
              </a:spcBef>
            </a:pPr>
            <a:r>
              <a:rPr lang="en-US" sz="1400" dirty="0">
                <a:solidFill>
                  <a:schemeClr val="accent3">
                    <a:lumMod val="25000"/>
                  </a:schemeClr>
                </a:solidFill>
                <a:latin typeface="Times New Roman" panose="02020603050405020304" pitchFamily="18" charset="0"/>
                <a:cs typeface="Times New Roman" panose="02020603050405020304" pitchFamily="18" charset="0"/>
              </a:rPr>
              <a:t>Ranking the landing outcomes based on count of outcomes: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400" dirty="0">
                <a:solidFill>
                  <a:schemeClr val="accent3">
                    <a:lumMod val="25000"/>
                  </a:schemeClr>
                </a:solidFill>
                <a:latin typeface="Times New Roman" panose="02020603050405020304" pitchFamily="18" charset="0"/>
                <a:cs typeface="Times New Roman" panose="02020603050405020304" pitchFamily="18" charset="0"/>
              </a:rPr>
              <a:t> select Landing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Outcome,count</a:t>
            </a:r>
            <a:r>
              <a:rPr lang="en-US" sz="1400" dirty="0">
                <a:solidFill>
                  <a:schemeClr val="accent3">
                    <a:lumMod val="25000"/>
                  </a:schemeClr>
                </a:solidFill>
                <a:latin typeface="Times New Roman" panose="02020603050405020304" pitchFamily="18" charset="0"/>
                <a:cs typeface="Times New Roman" panose="02020603050405020304" pitchFamily="18" charset="0"/>
              </a:rPr>
              <a:t>("</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Landing_Outcome</a:t>
            </a:r>
            <a:r>
              <a:rPr lang="en-US" sz="1400" dirty="0">
                <a:solidFill>
                  <a:schemeClr val="accent3">
                    <a:lumMod val="25000"/>
                  </a:schemeClr>
                </a:solidFill>
                <a:latin typeface="Times New Roman" panose="02020603050405020304" pitchFamily="18" charset="0"/>
                <a:cs typeface="Times New Roman" panose="02020603050405020304" pitchFamily="18" charset="0"/>
              </a:rPr>
              <a:t>") from SPACEXTABLE1 where Date between "2010-06-04" and "2017-03-20" group by "</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Landing_Outcome</a:t>
            </a:r>
            <a:r>
              <a:rPr lang="en-US" sz="1400" dirty="0">
                <a:solidFill>
                  <a:schemeClr val="accent3">
                    <a:lumMod val="25000"/>
                  </a:schemeClr>
                </a:solidFill>
                <a:latin typeface="Times New Roman" panose="02020603050405020304" pitchFamily="18" charset="0"/>
                <a:cs typeface="Times New Roman" panose="02020603050405020304" pitchFamily="18" charset="0"/>
              </a:rPr>
              <a:t>" order by count(</a:t>
            </a:r>
            <a:r>
              <a:rPr lang="en-US" sz="1400" dirty="0" err="1">
                <a:solidFill>
                  <a:schemeClr val="accent3">
                    <a:lumMod val="25000"/>
                  </a:schemeClr>
                </a:solidFill>
                <a:latin typeface="Times New Roman" panose="02020603050405020304" pitchFamily="18" charset="0"/>
                <a:cs typeface="Times New Roman" panose="02020603050405020304" pitchFamily="18" charset="0"/>
              </a:rPr>
              <a:t>Landing_Outcome</a:t>
            </a:r>
            <a:r>
              <a:rPr lang="en-US" sz="1400" dirty="0">
                <a:solidFill>
                  <a:schemeClr val="accent3">
                    <a:lumMod val="25000"/>
                  </a:schemeClr>
                </a:solidFill>
                <a:latin typeface="Times New Roman" panose="02020603050405020304" pitchFamily="18" charset="0"/>
                <a:cs typeface="Times New Roman" panose="02020603050405020304" pitchFamily="18" charset="0"/>
              </a:rPr>
              <a:t>) DESC;</a:t>
            </a:r>
          </a:p>
          <a:p>
            <a:pPr>
              <a:lnSpc>
                <a:spcPct val="100000"/>
              </a:lnSpc>
              <a:spcBef>
                <a:spcPts val="1400"/>
              </a:spcBef>
            </a:pPr>
            <a:r>
              <a:rPr lang="en-US" sz="2000" b="1" dirty="0" err="1">
                <a:solidFill>
                  <a:schemeClr val="accent3">
                    <a:lumMod val="25000"/>
                  </a:schemeClr>
                </a:solidFill>
                <a:latin typeface="+mj-lt"/>
                <a:cs typeface="Times New Roman" panose="02020603050405020304" pitchFamily="18" charset="0"/>
                <a:hlinkClick r:id="rId3"/>
              </a:rPr>
              <a:t>Github</a:t>
            </a:r>
            <a:r>
              <a:rPr lang="en-US" sz="2000" b="1" dirty="0">
                <a:solidFill>
                  <a:schemeClr val="accent3">
                    <a:lumMod val="25000"/>
                  </a:schemeClr>
                </a:solidFill>
                <a:latin typeface="+mj-lt"/>
                <a:cs typeface="Times New Roman" panose="02020603050405020304" pitchFamily="18" charset="0"/>
                <a:hlinkClick r:id="rId3"/>
              </a:rPr>
              <a:t> Link</a:t>
            </a:r>
            <a:r>
              <a:rPr lang="en-US" sz="2000" b="1" dirty="0">
                <a:solidFill>
                  <a:schemeClr val="accent3">
                    <a:lumMod val="25000"/>
                  </a:schemeClr>
                </a:solidFill>
                <a:latin typeface="+mj-lt"/>
                <a:cs typeface="Times New Roman" panose="02020603050405020304" pitchFamily="18" charset="0"/>
              </a:rPr>
              <a:t> (Navigate to </a:t>
            </a:r>
            <a:r>
              <a:rPr lang="en-US" sz="2000" b="1" dirty="0" err="1">
                <a:solidFill>
                  <a:schemeClr val="accent3">
                    <a:lumMod val="25000"/>
                  </a:schemeClr>
                </a:solidFill>
                <a:latin typeface="+mj-lt"/>
                <a:cs typeface="Times New Roman" panose="02020603050405020304" pitchFamily="18" charset="0"/>
              </a:rPr>
              <a:t>jupyter_labs_sql_lite_eda</a:t>
            </a:r>
            <a:r>
              <a:rPr lang="en-US" sz="2000" b="1" dirty="0">
                <a:solidFill>
                  <a:schemeClr val="accent3">
                    <a:lumMod val="25000"/>
                  </a:schemeClr>
                </a:solidFill>
                <a:latin typeface="+mj-lt"/>
                <a:cs typeface="Times New Roman" panose="02020603050405020304" pitchFamily="18" charset="0"/>
              </a:rPr>
              <a:t> )</a:t>
            </a:r>
          </a:p>
          <a:p>
            <a:pPr>
              <a:lnSpc>
                <a:spcPct val="100000"/>
              </a:lnSpc>
              <a:spcBef>
                <a:spcPts val="1400"/>
              </a:spcBef>
            </a:pPr>
            <a:endParaRPr lang="en-US" sz="14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EBC6E07-4623-FFDB-073F-99339FB6FE6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410410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Based on requirements, Marker, Circle, Icon, Polyline, Marker Cluster, Mouse Position were used to pinpoint launch sites and calculated distance between launch sites and city,  railways and Highway.</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In a nutshell, </a:t>
            </a:r>
          </a:p>
          <a:p>
            <a:pPr marL="0" indent="0">
              <a:lnSpc>
                <a:spcPct val="100000"/>
              </a:lnSpc>
              <a:spcBef>
                <a:spcPts val="1400"/>
              </a:spcBef>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    1) Marker, Circle and Icon are basically used to pinpoint a particular location in this case it is launch site, railways so on…</a:t>
            </a:r>
          </a:p>
          <a:p>
            <a:pPr marL="0" indent="0">
              <a:lnSpc>
                <a:spcPct val="100000"/>
              </a:lnSpc>
              <a:spcBef>
                <a:spcPts val="1400"/>
              </a:spcBef>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     2) Marker Cluster- It is used to avoid clumsiness while adding more markers in close proximity as this helps to form cluster among markers of same coordinates.</a:t>
            </a:r>
          </a:p>
          <a:p>
            <a:pPr marL="0" indent="0">
              <a:lnSpc>
                <a:spcPct val="100000"/>
              </a:lnSpc>
              <a:spcBef>
                <a:spcPts val="1400"/>
              </a:spcBef>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    3) Polyline- As the name suggests, This is a line drawn between two or more locations.</a:t>
            </a:r>
          </a:p>
          <a:p>
            <a:pPr marL="0" indent="0">
              <a:lnSpc>
                <a:spcPct val="100000"/>
              </a:lnSpc>
              <a:spcBef>
                <a:spcPts val="1400"/>
              </a:spcBef>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     4) Mouse position- Mouse position is basically useful in finding out the coordinates as soon as a cursor is placed on a random location in map.</a:t>
            </a:r>
          </a:p>
          <a:p>
            <a:pPr marL="0" indent="0">
              <a:lnSpc>
                <a:spcPct val="100000"/>
              </a:lnSpc>
              <a:spcBef>
                <a:spcPts val="1400"/>
              </a:spcBef>
              <a:buNone/>
            </a:pPr>
            <a:r>
              <a:rPr lang="en-US" sz="2200" dirty="0" err="1">
                <a:solidFill>
                  <a:schemeClr val="accent3">
                    <a:lumMod val="25000"/>
                  </a:schemeClr>
                </a:solidFill>
                <a:latin typeface="Calibri "/>
                <a:cs typeface="Times New Roman" panose="02020603050405020304" pitchFamily="18" charset="0"/>
                <a:hlinkClick r:id="rId3"/>
              </a:rPr>
              <a:t>Github</a:t>
            </a:r>
            <a:r>
              <a:rPr lang="en-US" sz="2200" dirty="0">
                <a:solidFill>
                  <a:schemeClr val="accent3">
                    <a:lumMod val="25000"/>
                  </a:schemeClr>
                </a:solidFill>
                <a:latin typeface="Calibri "/>
                <a:cs typeface="Times New Roman" panose="02020603050405020304" pitchFamily="18" charset="0"/>
                <a:hlinkClick r:id="rId3"/>
              </a:rPr>
              <a:t> Link</a:t>
            </a:r>
            <a:r>
              <a:rPr lang="en-US" sz="2200" dirty="0">
                <a:solidFill>
                  <a:schemeClr val="accent3">
                    <a:lumMod val="25000"/>
                  </a:schemeClr>
                </a:solidFill>
                <a:latin typeface="Calibri "/>
                <a:cs typeface="Times New Roman" panose="02020603050405020304" pitchFamily="18" charset="0"/>
              </a:rPr>
              <a:t> (Navigate to </a:t>
            </a:r>
            <a:r>
              <a:rPr lang="en-US" sz="2200" dirty="0" err="1">
                <a:solidFill>
                  <a:schemeClr val="accent3">
                    <a:lumMod val="25000"/>
                  </a:schemeClr>
                </a:solidFill>
                <a:latin typeface="Calibri "/>
                <a:cs typeface="Times New Roman" panose="02020603050405020304" pitchFamily="18" charset="0"/>
              </a:rPr>
              <a:t>Jupyter_labs_launch_site_location_jupyterlite.ipynb</a:t>
            </a:r>
            <a:r>
              <a:rPr lang="en-US" sz="2200" dirty="0">
                <a:solidFill>
                  <a:schemeClr val="accent3">
                    <a:lumMod val="25000"/>
                  </a:schemeClr>
                </a:solidFill>
                <a:latin typeface="Calibri "/>
                <a:cs typeface="Times New Roman" panose="02020603050405020304" pitchFamily="18" charset="0"/>
              </a:rPr>
              <a:t>)</a:t>
            </a:r>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Based on project requirements, we have used basic html tags like Div, Header tags and dash core components like dropdown, graph, range slider, pie chart, scatter plot.</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Since from EDA we understood that payload mass, launch site, booster version impacts successful landing of stage 1 of falcon 9.</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Drop down- This was used to select launch site to understand relation between that particular launch site with payload mass, booster version and its impact on success probability of stage 1 landing.</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Range slider- This range slider is used to select range of payload mass to understand its relation with booster version, launch site and success of launch.</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Pie chart- This chart shows the proportion success to failure of launches in a particular launch site.</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Scatter plot- This was plotted against payload mass and launch outcome to understand the impact of payload mass on launch success. In addition, it also tells relationship among booster version, payload mass and class for that particular launch site. </a:t>
            </a: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6286"/>
            <a:ext cx="9745589" cy="5257800"/>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After conducting EDA, we understood that features like flight number, booster version, payload mass, launch location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etc</a:t>
            </a:r>
            <a:r>
              <a:rPr lang="en-US" sz="1600" dirty="0">
                <a:solidFill>
                  <a:schemeClr val="accent3">
                    <a:lumMod val="25000"/>
                  </a:schemeClr>
                </a:solidFill>
                <a:latin typeface="Times New Roman" panose="02020603050405020304" pitchFamily="18" charset="0"/>
                <a:cs typeface="Times New Roman" panose="02020603050405020304" pitchFamily="18" charset="0"/>
              </a:rPr>
              <a:t>… were key impacting factors for predicting launch outcome. After having split data to train and test set hyperparameter tuning was performed to find best parameters for SVM, KNN, decision trees and Logistic regression.</a:t>
            </a:r>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err="1">
                <a:hlinkClick r:id="rId3"/>
              </a:rPr>
              <a:t>Github</a:t>
            </a:r>
            <a:r>
              <a:rPr lang="en-US" dirty="0">
                <a:hlinkClick r:id="rId3"/>
              </a:rPr>
              <a:t> Link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C227F042-4F36-1080-689C-75678A07DD53}"/>
              </a:ext>
            </a:extLst>
          </p:cNvPr>
          <p:cNvPicPr>
            <a:picLocks noChangeAspect="1"/>
          </p:cNvPicPr>
          <p:nvPr/>
        </p:nvPicPr>
        <p:blipFill>
          <a:blip r:embed="rId4"/>
          <a:stretch>
            <a:fillRect/>
          </a:stretch>
        </p:blipFill>
        <p:spPr>
          <a:xfrm>
            <a:off x="2002971" y="2090057"/>
            <a:ext cx="7263223" cy="3287486"/>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49829"/>
            <a:ext cx="10515600" cy="5388427"/>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It is clear that number of launches are unevenly distributed. The Flight number is directly proportional to launch success.</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KSCLC39A with significant number of launches has highest launch success rate amongst all.  Apart from KSCLC39A, Lower flight number has more unsuccessful attempts in all launch sites irrespective of number of launches in each site.</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(Optional Suggestion )It is advisable to launch flight numbers less than ’20’  in KSCLC39A due to its high success rate and also it is surrounded with forest providing controlled air flow rather than having uncontrollable air flow in CCAFSSLC40 because of its close proximity with ocean and surrounded with barren land.</a:t>
            </a: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ED0ED5B1-4FFB-9486-0437-40A3E8AB1795}"/>
              </a:ext>
            </a:extLst>
          </p:cNvPr>
          <p:cNvPicPr>
            <a:picLocks noChangeAspect="1"/>
          </p:cNvPicPr>
          <p:nvPr/>
        </p:nvPicPr>
        <p:blipFill>
          <a:blip r:embed="rId3"/>
          <a:stretch>
            <a:fillRect/>
          </a:stretch>
        </p:blipFill>
        <p:spPr>
          <a:xfrm>
            <a:off x="2275115" y="1338944"/>
            <a:ext cx="6651172" cy="32874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59229" y="1349830"/>
            <a:ext cx="11484428" cy="535577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It is clearly visible that payload mass has inverse relation with launch success up to 7500kg payload mass. In addition, most number of launches are concentrated with maximum payload of 7500kg.</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payload mass more than 7500 kg has more success irrespective of launch sites which is contrary to our previous observation. KSCLC39A holds more success rate between 2500 to 7500kg. Having observed this trend, it is advisable to have more launches having payload more than 2500kg in launch site KSCLC39A. In case of VAFBSLC4E, we need to launch ones with more 10000kg mass payload to exactly understand how effective is this launch site in comparison to others.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003ADBC-C430-BC0C-CE29-D05537C06CC1}"/>
              </a:ext>
            </a:extLst>
          </p:cNvPr>
          <p:cNvPicPr>
            <a:picLocks noChangeAspect="1"/>
          </p:cNvPicPr>
          <p:nvPr/>
        </p:nvPicPr>
        <p:blipFill>
          <a:blip r:embed="rId3"/>
          <a:stretch>
            <a:fillRect/>
          </a:stretch>
        </p:blipFill>
        <p:spPr>
          <a:xfrm>
            <a:off x="2387774" y="1273630"/>
            <a:ext cx="6788883" cy="3352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4513"/>
            <a:ext cx="10768846" cy="5421087"/>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graph depicts that ES-L1, GEO, HEO has 100% success rate, but each have less than 5 launches. VLEO has 80% success rate with 12 launches.</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orbits with max altitude of  20000km like ISS,LEO,VLEO,PO has seen more success than others. The average success probability is around 70% after combining all these orbits. The lowest success was observed for GTO with altitude of 35,000 km with more launches compared to other individual orbits.</a:t>
            </a:r>
          </a:p>
          <a:p>
            <a:pPr>
              <a:lnSpc>
                <a:spcPct val="100000"/>
              </a:lnSpc>
              <a:spcBef>
                <a:spcPts val="1400"/>
              </a:spcBef>
            </a:pPr>
            <a:r>
              <a:rPr lang="en-US" sz="1900" b="1" dirty="0">
                <a:solidFill>
                  <a:schemeClr val="accent3">
                    <a:lumMod val="25000"/>
                  </a:schemeClr>
                </a:solidFill>
                <a:latin typeface="Times New Roman" panose="02020603050405020304" pitchFamily="18" charset="0"/>
                <a:cs typeface="Times New Roman" panose="02020603050405020304" pitchFamily="18" charset="0"/>
              </a:rPr>
              <a:t>It is clear from all these observations that more the altitude of orbit the lesser the chances of successful launches.</a:t>
            </a: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1943A51-F562-37C6-CCBB-B25B78B888D4}"/>
              </a:ext>
            </a:extLst>
          </p:cNvPr>
          <p:cNvPicPr>
            <a:picLocks noChangeAspect="1"/>
          </p:cNvPicPr>
          <p:nvPr/>
        </p:nvPicPr>
        <p:blipFill>
          <a:blip r:embed="rId3"/>
          <a:stretch>
            <a:fillRect/>
          </a:stretch>
        </p:blipFill>
        <p:spPr>
          <a:xfrm>
            <a:off x="2405743" y="1366489"/>
            <a:ext cx="6669935" cy="285716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60715"/>
            <a:ext cx="10515600" cy="506649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It is clearly visible from graph that VLEO has highest success with success rate of 82% followed by LEO,ISS and GTO.</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main reason behind high success rate for VLEO is its utilization of high flight number and the reason behind the high failure rate of GTO is around the utilization of 10 to 40 flight number which is very less compared to the altitude that GTO is above the earth. It is better to use high flight number for orbit that has more altitude.</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It is better to use low flight number for VLEO given that the altitude is around 450 km above earth which is very less compared to the altitude of GTO.</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27BD688-3846-9806-4159-DF978C21A800}"/>
              </a:ext>
            </a:extLst>
          </p:cNvPr>
          <p:cNvPicPr>
            <a:picLocks noChangeAspect="1"/>
          </p:cNvPicPr>
          <p:nvPr/>
        </p:nvPicPr>
        <p:blipFill>
          <a:blip r:embed="rId3"/>
          <a:stretch>
            <a:fillRect/>
          </a:stretch>
        </p:blipFill>
        <p:spPr>
          <a:xfrm>
            <a:off x="2590800" y="1360715"/>
            <a:ext cx="6250832" cy="31021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5399"/>
            <a:ext cx="10687961" cy="5257801"/>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According to graph, VLEO has better success rate with heaviest payloads than other orbits. Though, SSO has 100% success rate it has fewer launches i.e., 5 which is very less compared to VLEO.</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Until below the altitude of 2000km the success rate of each orbit seems to be better than orbits like GTO,MEO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etc</a:t>
            </a:r>
            <a:r>
              <a:rPr lang="en-US" sz="1600" dirty="0">
                <a:solidFill>
                  <a:schemeClr val="accent3">
                    <a:lumMod val="25000"/>
                  </a:schemeClr>
                </a:solidFill>
                <a:latin typeface="Times New Roman" panose="02020603050405020304" pitchFamily="18" charset="0"/>
                <a:cs typeface="Times New Roman" panose="02020603050405020304" pitchFamily="18" charset="0"/>
              </a:rPr>
              <a:t>… The possible reason is the payload as we can see that probability of successful launches increases for LEO,ISS after 2000 kgs but for GTO even after having a minimum payload of 4000 and maximum of 7000kg around has the lowest success rate amongst all.</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By these observations, we can say that as the altitude of the orbit increases the amount of payload need to increase gradually to increase the probability of launch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4AD7954-C10C-70F1-A838-511668C6D1A8}"/>
              </a:ext>
            </a:extLst>
          </p:cNvPr>
          <p:cNvPicPr>
            <a:picLocks noChangeAspect="1"/>
          </p:cNvPicPr>
          <p:nvPr/>
        </p:nvPicPr>
        <p:blipFill>
          <a:blip r:embed="rId3"/>
          <a:stretch>
            <a:fillRect/>
          </a:stretch>
        </p:blipFill>
        <p:spPr>
          <a:xfrm>
            <a:off x="2318657" y="1295399"/>
            <a:ext cx="7010399" cy="317863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28057"/>
            <a:ext cx="11073646" cy="509915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graph clearly depicts that yearly success rate is increasing exponentially till 2020 despite of having drop between 2017 to 2018. The possible reason could be improvement in technology, introducing latest booster versions and more funding.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60EA6CA-C9E4-B751-A0AD-EDAFA0224F57}"/>
              </a:ext>
            </a:extLst>
          </p:cNvPr>
          <p:cNvPicPr>
            <a:picLocks noChangeAspect="1"/>
          </p:cNvPicPr>
          <p:nvPr/>
        </p:nvPicPr>
        <p:blipFill>
          <a:blip r:embed="rId3"/>
          <a:stretch>
            <a:fillRect/>
          </a:stretch>
        </p:blipFill>
        <p:spPr>
          <a:xfrm>
            <a:off x="2721428" y="1328057"/>
            <a:ext cx="6749143" cy="346165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SQLITE query provides unique launch sites in the dataset</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23003E53-C034-6F99-2442-E91853271DC2}"/>
              </a:ext>
            </a:extLst>
          </p:cNvPr>
          <p:cNvPicPr>
            <a:picLocks noChangeAspect="1"/>
          </p:cNvPicPr>
          <p:nvPr/>
        </p:nvPicPr>
        <p:blipFill>
          <a:blip r:embed="rId3"/>
          <a:stretch>
            <a:fillRect/>
          </a:stretch>
        </p:blipFill>
        <p:spPr>
          <a:xfrm>
            <a:off x="1676402" y="1354617"/>
            <a:ext cx="7162798" cy="253768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SQLITE query displays top 5 rows that has launch site name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CC4AC2E-3342-8EBB-E19A-83AB0992A4DB}"/>
              </a:ext>
            </a:extLst>
          </p:cNvPr>
          <p:cNvPicPr>
            <a:picLocks noChangeAspect="1"/>
          </p:cNvPicPr>
          <p:nvPr/>
        </p:nvPicPr>
        <p:blipFill>
          <a:blip r:embed="rId3"/>
          <a:stretch>
            <a:fillRect/>
          </a:stretch>
        </p:blipFill>
        <p:spPr>
          <a:xfrm>
            <a:off x="1455037" y="1295401"/>
            <a:ext cx="8824725" cy="36576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SQL query provides you the total payload mass carried by all NASA CRS rockets i.e.,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7AE1816-6E41-9728-52EB-6ED2F097F45F}"/>
              </a:ext>
            </a:extLst>
          </p:cNvPr>
          <p:cNvPicPr>
            <a:picLocks noChangeAspect="1"/>
          </p:cNvPicPr>
          <p:nvPr/>
        </p:nvPicPr>
        <p:blipFill>
          <a:blip r:embed="rId3"/>
          <a:stretch>
            <a:fillRect/>
          </a:stretch>
        </p:blipFill>
        <p:spPr>
          <a:xfrm>
            <a:off x="1754976" y="1771196"/>
            <a:ext cx="7963590" cy="21871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query provides the average payload mass carried by F9 V1.1 booster version i.e., 2928.4kg.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4B44AF9-9C0A-A677-A787-D96228A9E7AA}"/>
              </a:ext>
            </a:extLst>
          </p:cNvPr>
          <p:cNvPicPr>
            <a:picLocks noChangeAspect="1"/>
          </p:cNvPicPr>
          <p:nvPr/>
        </p:nvPicPr>
        <p:blipFill>
          <a:blip r:embed="rId3"/>
          <a:stretch>
            <a:fillRect/>
          </a:stretch>
        </p:blipFill>
        <p:spPr>
          <a:xfrm>
            <a:off x="1273629" y="1575377"/>
            <a:ext cx="8741227" cy="214902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sql</a:t>
            </a:r>
            <a:r>
              <a:rPr lang="en-US" sz="1600" dirty="0">
                <a:solidFill>
                  <a:schemeClr val="accent3">
                    <a:lumMod val="25000"/>
                  </a:schemeClr>
                </a:solidFill>
                <a:latin typeface="Times New Roman" panose="02020603050405020304" pitchFamily="18" charset="0"/>
                <a:cs typeface="Times New Roman" panose="02020603050405020304" pitchFamily="18" charset="0"/>
              </a:rPr>
              <a:t> query presents the firs successful landing on ground pad i.e., 22-12-2015.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8492816-B70B-86F5-8E40-FE2348015CA7}"/>
              </a:ext>
            </a:extLst>
          </p:cNvPr>
          <p:cNvPicPr>
            <a:picLocks noChangeAspect="1"/>
          </p:cNvPicPr>
          <p:nvPr/>
        </p:nvPicPr>
        <p:blipFill>
          <a:blip r:embed="rId3"/>
          <a:stretch>
            <a:fillRect/>
          </a:stretch>
        </p:blipFill>
        <p:spPr>
          <a:xfrm>
            <a:off x="1325700" y="1434634"/>
            <a:ext cx="8634208" cy="237764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8685"/>
            <a:ext cx="10416668" cy="52686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In this capstone project, we have performed a predictive analytics on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spacex</a:t>
            </a:r>
            <a:r>
              <a:rPr lang="en-US" sz="1600" dirty="0">
                <a:solidFill>
                  <a:schemeClr val="accent3">
                    <a:lumMod val="25000"/>
                  </a:schemeClr>
                </a:solidFill>
                <a:latin typeface="Times New Roman" panose="02020603050405020304" pitchFamily="18" charset="0"/>
                <a:cs typeface="Times New Roman" panose="02020603050405020304" pitchFamily="18" charset="0"/>
              </a:rPr>
              <a:t> data based on falcon 9 rocket launches to assess,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analyse</a:t>
            </a:r>
            <a:r>
              <a:rPr lang="en-US" sz="1600" dirty="0">
                <a:solidFill>
                  <a:schemeClr val="accent3">
                    <a:lumMod val="25000"/>
                  </a:schemeClr>
                </a:solidFill>
                <a:latin typeface="Times New Roman" panose="02020603050405020304" pitchFamily="18" charset="0"/>
                <a:cs typeface="Times New Roman" panose="02020603050405020304" pitchFamily="18" charset="0"/>
              </a:rPr>
              <a:t> and predict the launch outcome. In addition, the data was used for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spaceY</a:t>
            </a:r>
            <a:r>
              <a:rPr lang="en-US" sz="1600" dirty="0">
                <a:solidFill>
                  <a:schemeClr val="accent3">
                    <a:lumMod val="25000"/>
                  </a:schemeClr>
                </a:solidFill>
                <a:latin typeface="Times New Roman" panose="02020603050405020304" pitchFamily="18" charset="0"/>
                <a:cs typeface="Times New Roman" panose="02020603050405020304" pitchFamily="18" charset="0"/>
              </a:rPr>
              <a:t> to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analyse</a:t>
            </a:r>
            <a:r>
              <a:rPr lang="en-US" sz="1600" dirty="0">
                <a:solidFill>
                  <a:schemeClr val="accent3">
                    <a:lumMod val="25000"/>
                  </a:schemeClr>
                </a:solidFill>
                <a:latin typeface="Times New Roman" panose="02020603050405020304" pitchFamily="18" charset="0"/>
                <a:cs typeface="Times New Roman" panose="02020603050405020304" pitchFamily="18" charset="0"/>
              </a:rPr>
              <a:t> and calculate price of launch in the next bid against SpaceX. </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After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analysing</a:t>
            </a:r>
            <a:r>
              <a:rPr lang="en-US" sz="1600" dirty="0">
                <a:solidFill>
                  <a:schemeClr val="accent3">
                    <a:lumMod val="25000"/>
                  </a:schemeClr>
                </a:solidFill>
                <a:latin typeface="Times New Roman" panose="02020603050405020304" pitchFamily="18" charset="0"/>
                <a:cs typeface="Times New Roman" panose="02020603050405020304" pitchFamily="18" charset="0"/>
              </a:rPr>
              <a:t> falcon 9 launches, following trends were observed:</a:t>
            </a:r>
          </a:p>
          <a:p>
            <a:pPr marL="457200" indent="-457200">
              <a:lnSpc>
                <a:spcPct val="100000"/>
              </a:lnSpc>
              <a:spcBef>
                <a:spcPts val="1400"/>
              </a:spcBef>
              <a:buAutoNum type="arabicParenR"/>
            </a:pPr>
            <a:r>
              <a:rPr lang="en-US" sz="1600" dirty="0">
                <a:solidFill>
                  <a:schemeClr val="accent3">
                    <a:lumMod val="25000"/>
                  </a:schemeClr>
                </a:solidFill>
                <a:latin typeface="Times New Roman" panose="02020603050405020304" pitchFamily="18" charset="0"/>
                <a:cs typeface="Times New Roman" panose="02020603050405020304" pitchFamily="18" charset="0"/>
              </a:rPr>
              <a:t>Flight number is directly proportional to launch success.</a:t>
            </a:r>
          </a:p>
          <a:p>
            <a:pPr marL="457200" indent="-457200">
              <a:lnSpc>
                <a:spcPct val="100000"/>
              </a:lnSpc>
              <a:spcBef>
                <a:spcPts val="1400"/>
              </a:spcBef>
              <a:buAutoNum type="arabicParenR"/>
            </a:pPr>
            <a:r>
              <a:rPr lang="en-US" sz="1600" dirty="0">
                <a:solidFill>
                  <a:schemeClr val="accent3">
                    <a:lumMod val="25000"/>
                  </a:schemeClr>
                </a:solidFill>
                <a:latin typeface="Times New Roman" panose="02020603050405020304" pitchFamily="18" charset="0"/>
                <a:cs typeface="Times New Roman" panose="02020603050405020304" pitchFamily="18" charset="0"/>
              </a:rPr>
              <a:t>The rocket launches are done amongst 4 launch sites out of which ‘KSCLC39-A’ has the highest launch success rate and ‘CCAFSLC-40’ has the lowest success rate.</a:t>
            </a:r>
          </a:p>
          <a:p>
            <a:pPr marL="457200" indent="-457200">
              <a:lnSpc>
                <a:spcPct val="100000"/>
              </a:lnSpc>
              <a:spcBef>
                <a:spcPts val="1400"/>
              </a:spcBef>
              <a:buAutoNum type="arabicParenR"/>
            </a:pPr>
            <a:r>
              <a:rPr lang="en-US" sz="1600" dirty="0">
                <a:solidFill>
                  <a:schemeClr val="accent3">
                    <a:lumMod val="25000"/>
                  </a:schemeClr>
                </a:solidFill>
                <a:latin typeface="Times New Roman" panose="02020603050405020304" pitchFamily="18" charset="0"/>
                <a:cs typeface="Times New Roman" panose="02020603050405020304" pitchFamily="18" charset="0"/>
              </a:rPr>
              <a:t>The launches to orbit VLEO has the highest success rate compared to other orbits followed by LEO,ISS and GTO has least success rate.</a:t>
            </a:r>
          </a:p>
          <a:p>
            <a:pPr marL="457200" indent="-457200">
              <a:lnSpc>
                <a:spcPct val="100000"/>
              </a:lnSpc>
              <a:spcBef>
                <a:spcPts val="1400"/>
              </a:spcBef>
              <a:buAutoNum type="arabicParenR"/>
            </a:pPr>
            <a:r>
              <a:rPr lang="en-US" sz="1600" dirty="0">
                <a:solidFill>
                  <a:schemeClr val="accent3">
                    <a:lumMod val="25000"/>
                  </a:schemeClr>
                </a:solidFill>
                <a:latin typeface="Times New Roman" panose="02020603050405020304" pitchFamily="18" charset="0"/>
                <a:cs typeface="Times New Roman" panose="02020603050405020304" pitchFamily="18" charset="0"/>
              </a:rPr>
              <a:t>Payload mass is directly proportional to distance of orbit from earth. The more payload mass for more distant orbit the more probability of success.</a:t>
            </a:r>
          </a:p>
          <a:p>
            <a:pPr marL="457200" indent="-457200">
              <a:lnSpc>
                <a:spcPct val="100000"/>
              </a:lnSpc>
              <a:spcBef>
                <a:spcPts val="1400"/>
              </a:spcBef>
              <a:buAutoNum type="arabicParenR"/>
            </a:pPr>
            <a:endParaRPr lang="en-US" sz="2400" dirty="0">
              <a:solidFill>
                <a:schemeClr val="accent3">
                  <a:lumMod val="25000"/>
                </a:schemeClr>
              </a:solidFill>
              <a:latin typeface="Times New Roman" panose="02020603050405020304" pitchFamily="18" charset="0"/>
              <a:cs typeface="Times New Roman" panose="02020603050405020304" pitchFamily="18" charset="0"/>
            </a:endParaRPr>
          </a:p>
          <a:p>
            <a:pPr marL="457200" indent="-457200">
              <a:lnSpc>
                <a:spcPct val="100000"/>
              </a:lnSpc>
              <a:spcBef>
                <a:spcPts val="1400"/>
              </a:spcBef>
              <a:buAutoNum type="arabicParenR"/>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query above present the names of successful booster versions in drone ship which has payload mass between 4000 to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E51D0D3-4D7D-FD8D-FF5E-A1946921E850}"/>
              </a:ext>
            </a:extLst>
          </p:cNvPr>
          <p:cNvPicPr>
            <a:picLocks noChangeAspect="1"/>
          </p:cNvPicPr>
          <p:nvPr/>
        </p:nvPicPr>
        <p:blipFill>
          <a:blip r:embed="rId3"/>
          <a:stretch>
            <a:fillRect/>
          </a:stretch>
        </p:blipFill>
        <p:spPr>
          <a:xfrm>
            <a:off x="1071151" y="1362881"/>
            <a:ext cx="8786621" cy="310922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query provides the total number of successful and failure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9BCE0A5-E65C-C83D-D571-7C8CA36146C2}"/>
              </a:ext>
            </a:extLst>
          </p:cNvPr>
          <p:cNvPicPr>
            <a:picLocks noChangeAspect="1"/>
          </p:cNvPicPr>
          <p:nvPr/>
        </p:nvPicPr>
        <p:blipFill>
          <a:blip r:embed="rId3"/>
          <a:stretch>
            <a:fillRect/>
          </a:stretch>
        </p:blipFill>
        <p:spPr>
          <a:xfrm>
            <a:off x="1135741" y="1575377"/>
            <a:ext cx="8687553" cy="307112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query presents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600" dirty="0">
                <a:solidFill>
                  <a:schemeClr val="accent3">
                    <a:lumMod val="25000"/>
                  </a:schemeClr>
                </a:solidFill>
                <a:latin typeface="Times New Roman" panose="02020603050405020304" pitchFamily="18" charset="0"/>
                <a:cs typeface="Times New Roman" panose="02020603050405020304" pitchFamily="18" charset="0"/>
              </a:rPr>
              <a:t> names that carried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F15B65F-0B4B-3305-57F7-30538C133E73}"/>
              </a:ext>
            </a:extLst>
          </p:cNvPr>
          <p:cNvPicPr>
            <a:picLocks noChangeAspect="1"/>
          </p:cNvPicPr>
          <p:nvPr/>
        </p:nvPicPr>
        <p:blipFill>
          <a:blip r:embed="rId3"/>
          <a:stretch>
            <a:fillRect/>
          </a:stretch>
        </p:blipFill>
        <p:spPr>
          <a:xfrm>
            <a:off x="1055889" y="1360714"/>
            <a:ext cx="9030483" cy="29935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query displays month names,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landing_outcomes</a:t>
            </a:r>
            <a:r>
              <a:rPr lang="en-US" sz="1600" dirty="0">
                <a:solidFill>
                  <a:schemeClr val="accent3">
                    <a:lumMod val="25000"/>
                  </a:schemeClr>
                </a:solidFill>
                <a:latin typeface="Times New Roman" panose="02020603050405020304" pitchFamily="18" charset="0"/>
                <a:cs typeface="Times New Roman" panose="02020603050405020304" pitchFamily="18" charset="0"/>
              </a:rPr>
              <a:t>, booster versions which had failure landing in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42CCAA5-68EC-5E48-FFE5-084614C8B735}"/>
              </a:ext>
            </a:extLst>
          </p:cNvPr>
          <p:cNvPicPr>
            <a:picLocks noChangeAspect="1"/>
          </p:cNvPicPr>
          <p:nvPr/>
        </p:nvPicPr>
        <p:blipFill>
          <a:blip r:embed="rId3"/>
          <a:stretch>
            <a:fillRect/>
          </a:stretch>
        </p:blipFill>
        <p:spPr>
          <a:xfrm>
            <a:off x="992391" y="1435692"/>
            <a:ext cx="8900931" cy="30939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query presents count of ten different landing outcomes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46F20B1-9189-637F-DD78-BE802457156D}"/>
              </a:ext>
            </a:extLst>
          </p:cNvPr>
          <p:cNvPicPr>
            <a:picLocks noChangeAspect="1"/>
          </p:cNvPicPr>
          <p:nvPr/>
        </p:nvPicPr>
        <p:blipFill>
          <a:blip r:embed="rId3"/>
          <a:stretch>
            <a:fillRect/>
          </a:stretch>
        </p:blipFill>
        <p:spPr>
          <a:xfrm>
            <a:off x="1446871" y="1346654"/>
            <a:ext cx="8862828" cy="27572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Totally, there are 4 different launch sites. Each launch site is very close to coastal line and also connected with highways, railways and all these locations are little far away from cities. </a:t>
            </a:r>
          </a:p>
          <a:p>
            <a:r>
              <a:rPr lang="en-US" sz="1600" dirty="0">
                <a:latin typeface="Times New Roman" panose="02020603050405020304" pitchFamily="18" charset="0"/>
                <a:cs typeface="Times New Roman" panose="02020603050405020304" pitchFamily="18" charset="0"/>
              </a:rPr>
              <a:t>Out of these launch sites, VAFBSLC4E is very close to coastal line and KSCLC 39A is surrounded with forest and has the highest success rate out of all launch sites.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FOLIUM </a:t>
            </a:r>
          </a:p>
        </p:txBody>
      </p:sp>
      <p:pic>
        <p:nvPicPr>
          <p:cNvPr id="6" name="Picture 5">
            <a:extLst>
              <a:ext uri="{FF2B5EF4-FFF2-40B4-BE49-F238E27FC236}">
                <a16:creationId xmlns:a16="http://schemas.microsoft.com/office/drawing/2014/main" id="{3B2FD4AC-592E-C353-763C-CB346CEB2985}"/>
              </a:ext>
            </a:extLst>
          </p:cNvPr>
          <p:cNvPicPr>
            <a:picLocks noChangeAspect="1"/>
          </p:cNvPicPr>
          <p:nvPr/>
        </p:nvPicPr>
        <p:blipFill>
          <a:blip r:embed="rId3"/>
          <a:stretch>
            <a:fillRect/>
          </a:stretch>
        </p:blipFill>
        <p:spPr>
          <a:xfrm>
            <a:off x="1676401" y="1335768"/>
            <a:ext cx="7837713" cy="31273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figure depicts the launch outcomes of CCAFSLC-40 launch site which has the highest number of failure launches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ON FOLIUM MAP</a:t>
            </a:r>
          </a:p>
        </p:txBody>
      </p:sp>
      <p:pic>
        <p:nvPicPr>
          <p:cNvPr id="4" name="Picture 3">
            <a:extLst>
              <a:ext uri="{FF2B5EF4-FFF2-40B4-BE49-F238E27FC236}">
                <a16:creationId xmlns:a16="http://schemas.microsoft.com/office/drawing/2014/main" id="{35DB4366-D839-84E7-9946-E16D30C58698}"/>
              </a:ext>
            </a:extLst>
          </p:cNvPr>
          <p:cNvPicPr>
            <a:picLocks noChangeAspect="1"/>
          </p:cNvPicPr>
          <p:nvPr/>
        </p:nvPicPr>
        <p:blipFill>
          <a:blip r:embed="rId3"/>
          <a:stretch>
            <a:fillRect/>
          </a:stretch>
        </p:blipFill>
        <p:spPr>
          <a:xfrm>
            <a:off x="1154958" y="1458687"/>
            <a:ext cx="8931414" cy="333102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51858"/>
            <a:ext cx="10202790" cy="5175354"/>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above picture display’s close proximity to railways, highways and nearest cities to KSCLC39A launch site which has the highest launch success rate and the possible reason could be the controlled weather conditions like wind speed as it is surrounded by forests in three directions but the other sites are in barren lands and are very close to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coastalline</a:t>
            </a:r>
            <a:r>
              <a:rPr lang="en-US" sz="1600" dirty="0">
                <a:solidFill>
                  <a:schemeClr val="accent3">
                    <a:lumMod val="25000"/>
                  </a:schemeClr>
                </a:solidFill>
                <a:latin typeface="Times New Roman" panose="02020603050405020304" pitchFamily="18" charset="0"/>
                <a:cs typeface="Times New Roman" panose="02020603050405020304" pitchFamily="18" charset="0"/>
              </a:rPr>
              <a:t>.</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DISPLAYING CLOSE PROXIMITIES TO A LAUNCH SITE</a:t>
            </a:r>
          </a:p>
        </p:txBody>
      </p:sp>
      <p:pic>
        <p:nvPicPr>
          <p:cNvPr id="4" name="Picture 3">
            <a:extLst>
              <a:ext uri="{FF2B5EF4-FFF2-40B4-BE49-F238E27FC236}">
                <a16:creationId xmlns:a16="http://schemas.microsoft.com/office/drawing/2014/main" id="{B2105FF4-BA15-BEEA-F449-FBB3C141297D}"/>
              </a:ext>
            </a:extLst>
          </p:cNvPr>
          <p:cNvPicPr>
            <a:picLocks noChangeAspect="1"/>
          </p:cNvPicPr>
          <p:nvPr/>
        </p:nvPicPr>
        <p:blipFill>
          <a:blip r:embed="rId3"/>
          <a:stretch>
            <a:fillRect/>
          </a:stretch>
        </p:blipFill>
        <p:spPr>
          <a:xfrm>
            <a:off x="1502229" y="1371600"/>
            <a:ext cx="8339325" cy="348342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06286"/>
            <a:ext cx="10003217" cy="5551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b="0" i="0" dirty="0">
                <a:solidFill>
                  <a:schemeClr val="tx1"/>
                </a:solidFill>
                <a:effectLst/>
                <a:latin typeface="Times New Roman" panose="02020603050405020304" pitchFamily="18" charset="0"/>
                <a:cs typeface="Times New Roman" panose="02020603050405020304" pitchFamily="18" charset="0"/>
              </a:rPr>
              <a:t>Reusable rocket launches are a significant advancement in space technology. A reusable launch vehicle has parts that can be recovered and re flown, carrying payloads from payloads from surface to other space. The most common parts or stage-1 parts are aimed for reuse which in return helps in reducing the price of launch by more than 50%.</a:t>
            </a:r>
          </a:p>
          <a:p>
            <a:pPr marL="0" indent="0">
              <a:spcBef>
                <a:spcPts val="1400"/>
              </a:spcBef>
              <a:buNone/>
            </a:pPr>
            <a:r>
              <a:rPr lang="en-US" sz="1600" b="0" i="0" dirty="0">
                <a:solidFill>
                  <a:schemeClr val="tx1"/>
                </a:solidFill>
                <a:effectLst/>
                <a:latin typeface="Times New Roman" panose="02020603050405020304" pitchFamily="18" charset="0"/>
                <a:cs typeface="Times New Roman" panose="02020603050405020304" pitchFamily="18" charset="0"/>
              </a:rPr>
              <a:t>The benefits of reusable rockets are significant, including reduced launch costs and increased frequency of launches. However, these benefits are offset by the costs of recovery and refurbishment. Despite these challenges, the development of reusable rockets continues to be a focus for many companies and is unexpected to play a crucial role in the future of space exploration.</a:t>
            </a:r>
            <a:endParaRPr lang="en-US" sz="1600" u="sng" dirty="0">
              <a:solidFill>
                <a:schemeClr val="tx1"/>
              </a:solidFill>
              <a:latin typeface="Times New Roman" panose="02020603050405020304" pitchFamily="18" charset="0"/>
              <a:cs typeface="Times New Roman" panose="02020603050405020304" pitchFamily="18" charset="0"/>
            </a:endParaRPr>
          </a:p>
          <a:p>
            <a:pPr marL="0" indent="0">
              <a:spcBef>
                <a:spcPts val="1400"/>
              </a:spcBef>
              <a:buNone/>
            </a:pPr>
            <a:r>
              <a:rPr lang="en-US" sz="2200" b="1" u="sng" dirty="0">
                <a:solidFill>
                  <a:schemeClr val="tx1"/>
                </a:solidFill>
                <a:latin typeface="Times New Roman" panose="02020603050405020304" pitchFamily="18" charset="0"/>
                <a:cs typeface="Times New Roman" panose="02020603050405020304" pitchFamily="18" charset="0"/>
              </a:rPr>
              <a:t>Project Problem:</a:t>
            </a:r>
          </a:p>
          <a:p>
            <a:pPr marL="0" indent="0">
              <a:spcBef>
                <a:spcPts val="1400"/>
              </a:spcBef>
              <a:buNone/>
            </a:pPr>
            <a:r>
              <a:rPr lang="en-US" sz="1600" i="0" dirty="0">
                <a:solidFill>
                  <a:schemeClr val="tx1"/>
                </a:solidFill>
                <a:effectLst/>
                <a:latin typeface="Times New Roman" panose="02020603050405020304" pitchFamily="18" charset="0"/>
                <a:cs typeface="Times New Roman" panose="02020603050405020304" pitchFamily="18"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r>
              <a:rPr lang="en-US" sz="1600" dirty="0">
                <a:solidFill>
                  <a:schemeClr val="tx1"/>
                </a:solidFill>
                <a:latin typeface="Times New Roman" panose="02020603050405020304" pitchFamily="18" charset="0"/>
                <a:cs typeface="Times New Roman" panose="02020603050405020304" pitchFamily="18" charset="0"/>
              </a:rPr>
              <a:t>Major Problems:</a:t>
            </a:r>
          </a:p>
          <a:p>
            <a:pPr marL="342900" indent="-342900">
              <a:spcBef>
                <a:spcPts val="1400"/>
              </a:spcBef>
              <a:buAutoNum type="arabicParenR"/>
            </a:pPr>
            <a:r>
              <a:rPr lang="en-US" sz="1600" dirty="0">
                <a:solidFill>
                  <a:schemeClr val="tx1"/>
                </a:solidFill>
                <a:latin typeface="Times New Roman" panose="02020603050405020304" pitchFamily="18" charset="0"/>
                <a:cs typeface="Times New Roman" panose="02020603050405020304" pitchFamily="18" charset="0"/>
              </a:rPr>
              <a:t>What are the key factors that impact rocket launch?</a:t>
            </a:r>
          </a:p>
          <a:p>
            <a:pPr marL="342900" indent="-342900">
              <a:spcBef>
                <a:spcPts val="1400"/>
              </a:spcBef>
              <a:buAutoNum type="arabicParenR"/>
            </a:pPr>
            <a:r>
              <a:rPr lang="en-US" sz="1600" dirty="0">
                <a:solidFill>
                  <a:schemeClr val="tx1"/>
                </a:solidFill>
                <a:latin typeface="Times New Roman" panose="02020603050405020304" pitchFamily="18" charset="0"/>
                <a:cs typeface="Times New Roman" panose="02020603050405020304" pitchFamily="18" charset="0"/>
              </a:rPr>
              <a:t>Does launch location affects the success of launch?</a:t>
            </a:r>
          </a:p>
          <a:p>
            <a:pPr marL="342900" indent="-342900">
              <a:spcBef>
                <a:spcPts val="1400"/>
              </a:spcBef>
              <a:buAutoNum type="arabicParenR"/>
            </a:pPr>
            <a:r>
              <a:rPr lang="en-US" sz="1600" dirty="0">
                <a:solidFill>
                  <a:schemeClr val="tx1"/>
                </a:solidFill>
                <a:latin typeface="Times New Roman" panose="02020603050405020304" pitchFamily="18" charset="0"/>
                <a:cs typeface="Times New Roman" panose="02020603050405020304" pitchFamily="18" charset="0"/>
              </a:rPr>
              <a:t>Is there any relationship between the orbit altitude distance and payload mass and how it affects launch success?</a:t>
            </a:r>
          </a:p>
          <a:p>
            <a:pPr marL="342900" indent="-342900">
              <a:spcBef>
                <a:spcPts val="1400"/>
              </a:spcBef>
              <a:buAutoNum type="arabicParenR"/>
            </a:pPr>
            <a:r>
              <a:rPr lang="en-US" sz="1600" dirty="0">
                <a:solidFill>
                  <a:schemeClr val="tx1"/>
                </a:solidFill>
                <a:latin typeface="Times New Roman" panose="02020603050405020304" pitchFamily="18" charset="0"/>
                <a:cs typeface="Times New Roman" panose="02020603050405020304" pitchFamily="18" charset="0"/>
              </a:rPr>
              <a:t>Does booster has an impact on launch success?</a:t>
            </a:r>
          </a:p>
          <a:p>
            <a:pPr marL="342900" indent="-342900">
              <a:spcBef>
                <a:spcPts val="1400"/>
              </a:spcBef>
              <a:buAutoNum type="arabicParenR"/>
            </a:pP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spcBef>
                <a:spcPts val="1400"/>
              </a:spcBef>
              <a:buAutoNum type="arabicParenR"/>
            </a:pP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spcBef>
                <a:spcPts val="1400"/>
              </a:spcBef>
              <a:buAutoNum type="arabicParenR"/>
            </a:pPr>
            <a:endParaRPr lang="en-US" sz="1600" dirty="0">
              <a:solidFill>
                <a:schemeClr val="tx1"/>
              </a:solidFill>
              <a:latin typeface="Times New Roman" panose="02020603050405020304" pitchFamily="18" charset="0"/>
              <a:cs typeface="Times New Roman" panose="02020603050405020304" pitchFamily="18" charset="0"/>
            </a:endParaRPr>
          </a:p>
          <a:p>
            <a:pPr marL="0" indent="0">
              <a:spcBef>
                <a:spcPts val="1400"/>
              </a:spcBef>
              <a:buNone/>
            </a:pPr>
            <a:endParaRPr lang="en-US" sz="1600" i="0" dirty="0">
              <a:solidFill>
                <a:schemeClr val="tx1"/>
              </a:solidFill>
              <a:effectLst/>
              <a:latin typeface="Times New Roman" panose="02020603050405020304" pitchFamily="18" charset="0"/>
              <a:cs typeface="Times New Roman" panose="02020603050405020304" pitchFamily="18" charset="0"/>
            </a:endParaRPr>
          </a:p>
          <a:p>
            <a:pPr marL="0" indent="0">
              <a:spcBef>
                <a:spcPts val="1400"/>
              </a:spcBef>
              <a:buNone/>
            </a:pPr>
            <a:endParaRPr lang="en-US" sz="2000" u="sng"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From the graph, It is clear that we have got 21 success launches and out of this it is clear that more number of successful launches are in between 2000 kg to 4000 kg.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ALL SITES</a:t>
            </a:r>
          </a:p>
        </p:txBody>
      </p:sp>
      <p:pic>
        <p:nvPicPr>
          <p:cNvPr id="4" name="Picture 3">
            <a:extLst>
              <a:ext uri="{FF2B5EF4-FFF2-40B4-BE49-F238E27FC236}">
                <a16:creationId xmlns:a16="http://schemas.microsoft.com/office/drawing/2014/main" id="{F57E560B-716F-117F-0CDA-5A04A6C2D72C}"/>
              </a:ext>
            </a:extLst>
          </p:cNvPr>
          <p:cNvPicPr>
            <a:picLocks noChangeAspect="1"/>
          </p:cNvPicPr>
          <p:nvPr/>
        </p:nvPicPr>
        <p:blipFill>
          <a:blip r:embed="rId3"/>
          <a:stretch>
            <a:fillRect/>
          </a:stretch>
        </p:blipFill>
        <p:spPr>
          <a:xfrm>
            <a:off x="770011" y="1333046"/>
            <a:ext cx="5747657" cy="3614841"/>
          </a:xfrm>
          <a:prstGeom prst="rect">
            <a:avLst/>
          </a:prstGeom>
        </p:spPr>
      </p:pic>
      <p:pic>
        <p:nvPicPr>
          <p:cNvPr id="7" name="Picture 6">
            <a:extLst>
              <a:ext uri="{FF2B5EF4-FFF2-40B4-BE49-F238E27FC236}">
                <a16:creationId xmlns:a16="http://schemas.microsoft.com/office/drawing/2014/main" id="{C8FC1C4B-67E1-1CC6-46BC-7D367A41FD6E}"/>
              </a:ext>
            </a:extLst>
          </p:cNvPr>
          <p:cNvPicPr>
            <a:picLocks noChangeAspect="1"/>
          </p:cNvPicPr>
          <p:nvPr/>
        </p:nvPicPr>
        <p:blipFill>
          <a:blip r:embed="rId4"/>
          <a:stretch>
            <a:fillRect/>
          </a:stretch>
        </p:blipFill>
        <p:spPr>
          <a:xfrm>
            <a:off x="6517668" y="1333046"/>
            <a:ext cx="5573486" cy="361484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295400"/>
            <a:ext cx="10551583" cy="5290457"/>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r>
              <a:rPr lang="en-US" sz="1600" dirty="0">
                <a:latin typeface="Times New Roman" panose="02020603050405020304" pitchFamily="18" charset="0"/>
                <a:cs typeface="Times New Roman" panose="02020603050405020304" pitchFamily="18" charset="0"/>
              </a:rPr>
              <a:t>It is clearly visible that KSCLC39A has the success rate among all the launch sites. Apart from KSCLC39A, all other sites are very close to coastal line and are present barren lands but this site is surrounded with forest which may help to maintain controlled wind speed and possibly the reason behind the highest launch success.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AMONG ALL LAUNCH SITES</a:t>
            </a:r>
          </a:p>
        </p:txBody>
      </p:sp>
      <p:pic>
        <p:nvPicPr>
          <p:cNvPr id="4" name="Picture 3">
            <a:extLst>
              <a:ext uri="{FF2B5EF4-FFF2-40B4-BE49-F238E27FC236}">
                <a16:creationId xmlns:a16="http://schemas.microsoft.com/office/drawing/2014/main" id="{A3AB28FC-651C-7BFD-2590-5A04FB3544BA}"/>
              </a:ext>
            </a:extLst>
          </p:cNvPr>
          <p:cNvPicPr>
            <a:picLocks noChangeAspect="1"/>
          </p:cNvPicPr>
          <p:nvPr/>
        </p:nvPicPr>
        <p:blipFill>
          <a:blip r:embed="rId3"/>
          <a:stretch>
            <a:fillRect/>
          </a:stretch>
        </p:blipFill>
        <p:spPr>
          <a:xfrm>
            <a:off x="906390" y="1295400"/>
            <a:ext cx="9786257" cy="35560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From the graph it is clearly visible that booster version FT has the success rate and V1.1 has the lowest success rate. In addition, It is also observed that most of successful launches were between 2000kg to 6000 kg payload mass.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4" name="Picture 3">
            <a:extLst>
              <a:ext uri="{FF2B5EF4-FFF2-40B4-BE49-F238E27FC236}">
                <a16:creationId xmlns:a16="http://schemas.microsoft.com/office/drawing/2014/main" id="{111C261A-B315-76B0-B374-318DB632F56D}"/>
              </a:ext>
            </a:extLst>
          </p:cNvPr>
          <p:cNvPicPr>
            <a:picLocks noChangeAspect="1"/>
          </p:cNvPicPr>
          <p:nvPr/>
        </p:nvPicPr>
        <p:blipFill>
          <a:blip r:embed="rId3"/>
          <a:stretch>
            <a:fillRect/>
          </a:stretch>
        </p:blipFill>
        <p:spPr>
          <a:xfrm>
            <a:off x="770011" y="1251857"/>
            <a:ext cx="5419477" cy="3505200"/>
          </a:xfrm>
          <a:prstGeom prst="rect">
            <a:avLst/>
          </a:prstGeom>
        </p:spPr>
      </p:pic>
      <p:pic>
        <p:nvPicPr>
          <p:cNvPr id="7" name="Picture 6">
            <a:extLst>
              <a:ext uri="{FF2B5EF4-FFF2-40B4-BE49-F238E27FC236}">
                <a16:creationId xmlns:a16="http://schemas.microsoft.com/office/drawing/2014/main" id="{203C07B6-09A1-7956-A618-F42D3CFC7B21}"/>
              </a:ext>
            </a:extLst>
          </p:cNvPr>
          <p:cNvPicPr>
            <a:picLocks noChangeAspect="1"/>
          </p:cNvPicPr>
          <p:nvPr/>
        </p:nvPicPr>
        <p:blipFill>
          <a:blip r:embed="rId4"/>
          <a:stretch>
            <a:fillRect/>
          </a:stretch>
        </p:blipFill>
        <p:spPr>
          <a:xfrm>
            <a:off x="6189488" y="1251857"/>
            <a:ext cx="5232501" cy="35052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17171"/>
            <a:ext cx="10866819" cy="5192486"/>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It is clear that decision trees is performing better than other models with accuracy of 94.4%.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0AF4E01-EE57-FF2D-0D61-E54D106A2502}"/>
              </a:ext>
            </a:extLst>
          </p:cNvPr>
          <p:cNvPicPr>
            <a:picLocks noChangeAspect="1"/>
          </p:cNvPicPr>
          <p:nvPr/>
        </p:nvPicPr>
        <p:blipFill>
          <a:blip r:embed="rId4"/>
          <a:stretch>
            <a:fillRect/>
          </a:stretch>
        </p:blipFill>
        <p:spPr>
          <a:xfrm>
            <a:off x="1393371" y="1317171"/>
            <a:ext cx="8643258" cy="32004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254917"/>
            <a:ext cx="9477960" cy="533094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As mentioned before, the decision trees is performing better than others with an accuracy of 94.4%. The other models are having accuracy of 83.33% and does have problem with having more false negatives than compared to decision trees.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D68CB45-A09A-E964-9EF4-8C250EDA02F5}"/>
              </a:ext>
            </a:extLst>
          </p:cNvPr>
          <p:cNvPicPr>
            <a:picLocks noChangeAspect="1"/>
          </p:cNvPicPr>
          <p:nvPr/>
        </p:nvPicPr>
        <p:blipFill>
          <a:blip r:embed="rId3"/>
          <a:stretch>
            <a:fillRect/>
          </a:stretch>
        </p:blipFill>
        <p:spPr>
          <a:xfrm>
            <a:off x="2871410" y="1254917"/>
            <a:ext cx="5578323" cy="255508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81018" cy="4351338"/>
          </a:xfrm>
          <a:prstGeom prst="rect">
            <a:avLst/>
          </a:prstGeom>
        </p:spPr>
        <p:txBody>
          <a:bodyPr>
            <a:normAutofit fontScale="92500" lnSpcReduction="10000"/>
          </a:body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From above observations, All launches are done amongst 4 launch sites. KSCLC39-A having highest success rate of around 80% amongst all.</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Most launches are done to these three orbits which are GTO, ISS,VLEO. Out of all VLEO has the highest success rate of 82% followed by LEO. Though we have orbits with 100% success but they are not considered as number of launches in those orbits are fewer than 5. The reason behind successful launches behind LEO,VLEO are because of having less altitude distance than other orbits i.e., 2000 km max.</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From previous observation, it was clear that flight number is directly proportional to launch success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It was observed that payload mass for orbits VLEO is very high and whereas for long distance orbits like GTO it was around 4000-6000 which is very less than the former orbits. Due to having used more payload mass for smaller orbits the success rate for these orbits are higher and comparatively, using very less for long distant orbits like GTO leading to less success rate.</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Payload mass is directly proportional to distance of orbit from earth. The more payload mass for more distant orbit the more probability of success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1700" dirty="0">
                <a:solidFill>
                  <a:schemeClr val="accent3">
                    <a:lumMod val="25000"/>
                  </a:schemeClr>
                </a:solidFill>
                <a:latin typeface="Times New Roman" panose="02020603050405020304" pitchFamily="18" charset="0"/>
                <a:cs typeface="Times New Roman" panose="02020603050405020304" pitchFamily="18" charset="0"/>
              </a:rPr>
              <a:t>It is clearly visible that yearly launch success is increasing until 2020 despite of having dip between 2017 to 2018. The possible reason could be using of latest technology over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pic>
        <p:nvPicPr>
          <p:cNvPr id="3" name="Content Placeholder 2">
            <a:extLst>
              <a:ext uri="{FF2B5EF4-FFF2-40B4-BE49-F238E27FC236}">
                <a16:creationId xmlns:a16="http://schemas.microsoft.com/office/drawing/2014/main" id="{024AD2D2-5E84-5EC9-1C88-77542F64EB64}"/>
              </a:ext>
            </a:extLst>
          </p:cNvPr>
          <p:cNvPicPr>
            <a:picLocks noGrp="1" noChangeAspect="1"/>
          </p:cNvPicPr>
          <p:nvPr>
            <p:ph sz="half" idx="4294967295"/>
          </p:nvPr>
        </p:nvPicPr>
        <p:blipFill>
          <a:blip r:embed="rId4"/>
          <a:stretch>
            <a:fillRect/>
          </a:stretch>
        </p:blipFill>
        <p:spPr>
          <a:xfrm>
            <a:off x="770012" y="1415142"/>
            <a:ext cx="5641674" cy="3548743"/>
          </a:xfrm>
          <a:prstGeom prst="rect">
            <a:avLst/>
          </a:prstGeom>
        </p:spPr>
      </p:pic>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4" name="Rectangle 3">
            <a:extLst>
              <a:ext uri="{FF2B5EF4-FFF2-40B4-BE49-F238E27FC236}">
                <a16:creationId xmlns:a16="http://schemas.microsoft.com/office/drawing/2014/main" id="{DD7ED934-9B7E-7F37-7CE8-985ABEC5FB40}"/>
              </a:ext>
            </a:extLst>
          </p:cNvPr>
          <p:cNvSpPr/>
          <p:nvPr/>
        </p:nvSpPr>
        <p:spPr>
          <a:xfrm>
            <a:off x="1587877" y="4963885"/>
            <a:ext cx="400594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Confusion matrix of SVM, KNN, Logistic Regression</a:t>
            </a:r>
          </a:p>
        </p:txBody>
      </p:sp>
      <p:pic>
        <p:nvPicPr>
          <p:cNvPr id="8" name="Picture 7">
            <a:extLst>
              <a:ext uri="{FF2B5EF4-FFF2-40B4-BE49-F238E27FC236}">
                <a16:creationId xmlns:a16="http://schemas.microsoft.com/office/drawing/2014/main" id="{E154DA11-92B6-3096-A183-64AEBFC60A48}"/>
              </a:ext>
            </a:extLst>
          </p:cNvPr>
          <p:cNvPicPr>
            <a:picLocks noChangeAspect="1"/>
          </p:cNvPicPr>
          <p:nvPr/>
        </p:nvPicPr>
        <p:blipFill>
          <a:blip r:embed="rId5"/>
          <a:stretch>
            <a:fillRect/>
          </a:stretch>
        </p:blipFill>
        <p:spPr>
          <a:xfrm>
            <a:off x="6552982" y="1415142"/>
            <a:ext cx="5029636" cy="3284505"/>
          </a:xfrm>
          <a:prstGeom prst="rect">
            <a:avLst/>
          </a:prstGeom>
        </p:spPr>
      </p:pic>
      <p:sp>
        <p:nvSpPr>
          <p:cNvPr id="9" name="Rectangle 8">
            <a:extLst>
              <a:ext uri="{FF2B5EF4-FFF2-40B4-BE49-F238E27FC236}">
                <a16:creationId xmlns:a16="http://schemas.microsoft.com/office/drawing/2014/main" id="{F93D0D67-33CD-8E37-9DEA-060C61EDDA2B}"/>
              </a:ext>
            </a:extLst>
          </p:cNvPr>
          <p:cNvSpPr/>
          <p:nvPr/>
        </p:nvSpPr>
        <p:spPr>
          <a:xfrm>
            <a:off x="6836229" y="4963885"/>
            <a:ext cx="4449382" cy="1061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Location of VAFBSLC4E Launch Site on map</a:t>
            </a: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8058"/>
            <a:ext cx="10515600" cy="5808330"/>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20000"/>
              </a:lnSpc>
              <a:spcBef>
                <a:spcPts val="1400"/>
              </a:spcBef>
            </a:pPr>
            <a:r>
              <a:rPr lang="en-US" sz="1600" dirty="0">
                <a:latin typeface="Times New Roman" panose="02020603050405020304" pitchFamily="18" charset="0"/>
                <a:cs typeface="Times New Roman" panose="02020603050405020304" pitchFamily="18" charset="0"/>
              </a:rPr>
              <a:t>The SpaceX data regarding falcon 9 was collected from SpaceX official website and Wikipedia using 5 different </a:t>
            </a:r>
            <a:r>
              <a:rPr lang="en-US" sz="1600" dirty="0" err="1">
                <a:latin typeface="Times New Roman" panose="02020603050405020304" pitchFamily="18" charset="0"/>
                <a:cs typeface="Times New Roman" panose="02020603050405020304" pitchFamily="18" charset="0"/>
              </a:rPr>
              <a:t>api’s</a:t>
            </a:r>
            <a:r>
              <a:rPr lang="en-US" sz="1600" dirty="0">
                <a:latin typeface="Times New Roman" panose="02020603050405020304" pitchFamily="18" charset="0"/>
                <a:cs typeface="Times New Roman" panose="02020603050405020304" pitchFamily="18" charset="0"/>
              </a:rPr>
              <a:t> through python’s request library. Out of these 5 API’s, 3 of them are of SpaceX Api's, 1 from IBM Dataset and last one is from Wikipedia’s page regarding falcon 9 launches. Though all API’s had provided same launch data, but SpaceX and Wikipedia involved a lot of data processing to extract data.</a:t>
            </a:r>
          </a:p>
          <a:p>
            <a:pPr>
              <a:lnSpc>
                <a:spcPct val="100000"/>
              </a:lnSpc>
              <a:spcBef>
                <a:spcPts val="1400"/>
              </a:spcBef>
            </a:pPr>
            <a:r>
              <a:rPr lang="en-US" sz="1800" dirty="0">
                <a:solidFill>
                  <a:schemeClr val="accent3">
                    <a:lumMod val="25000"/>
                  </a:schemeClr>
                </a:solidFill>
                <a:latin typeface="Abadi" panose="020B0604020104020204" pitchFamily="34" charset="0"/>
              </a:rPr>
              <a:t>You need to present your data collection process use key phrases and flowcharts: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8E34F96C-9BB2-B38B-E87A-BFD8D196679A}"/>
              </a:ext>
            </a:extLst>
          </p:cNvPr>
          <p:cNvPicPr>
            <a:picLocks noChangeAspect="1"/>
          </p:cNvPicPr>
          <p:nvPr/>
        </p:nvPicPr>
        <p:blipFill>
          <a:blip r:embed="rId3"/>
          <a:stretch>
            <a:fillRect/>
          </a:stretch>
        </p:blipFill>
        <p:spPr>
          <a:xfrm>
            <a:off x="1421490" y="3429000"/>
            <a:ext cx="9349019" cy="3339406"/>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38943"/>
            <a:ext cx="4640263" cy="5519057"/>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As mentioned in the previous slide,  Three different APIs were used to collect data regarding launch data of falcon 9 rockets.</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1) SpaceX’s Core API is used to collect outcome of rocket launch and other data related to launch outcome.</a:t>
            </a:r>
          </a:p>
          <a:p>
            <a:pPr marL="0" indent="0">
              <a:lnSpc>
                <a:spcPct val="100000"/>
              </a:lnSpc>
              <a:spcBef>
                <a:spcPts val="1400"/>
              </a:spcBef>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    2) SpaceX’s payload is used to collect data about mass of payload and destined orbit.</a:t>
            </a:r>
          </a:p>
          <a:p>
            <a:pPr marL="0" indent="0">
              <a:lnSpc>
                <a:spcPct val="100000"/>
              </a:lnSpc>
              <a:spcBef>
                <a:spcPts val="1400"/>
              </a:spcBef>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    3) SpaceX’s launchpad is used to collect data like name of launch pad, latitude and longitude of launchpad.</a:t>
            </a:r>
          </a:p>
          <a:p>
            <a:r>
              <a:rPr lang="en-US" dirty="0">
                <a:hlinkClick r:id="rId3"/>
              </a:rPr>
              <a:t>GitHub</a:t>
            </a:r>
            <a:r>
              <a:rPr lang="en-US" dirty="0"/>
              <a:t> (</a:t>
            </a:r>
            <a:r>
              <a:rPr lang="en-US" sz="1800" dirty="0"/>
              <a:t>Navigate to </a:t>
            </a:r>
            <a:r>
              <a:rPr lang="en-GB" sz="1800" b="1" i="0" u="none" strike="noStrike" dirty="0" err="1">
                <a:solidFill>
                  <a:srgbClr val="E6EDF3"/>
                </a:solidFill>
                <a:effectLst/>
                <a:hlinkClick r:id="rId4" tooltip="jupyter-labs-spacex-data-collection-api.ipynb"/>
              </a:rPr>
              <a:t>jupyter</a:t>
            </a:r>
            <a:r>
              <a:rPr lang="en-GB" sz="1800" b="1" i="0" u="none" strike="noStrike" dirty="0">
                <a:solidFill>
                  <a:srgbClr val="E6EDF3"/>
                </a:solidFill>
                <a:effectLst/>
                <a:hlinkClick r:id="rId4" tooltip="jupyter-labs-spacex-data-collection-api.ipynb"/>
              </a:rPr>
              <a:t>-labs-</a:t>
            </a:r>
            <a:r>
              <a:rPr lang="en-GB" sz="1800" b="1" i="0" u="none" strike="noStrike" dirty="0" err="1">
                <a:solidFill>
                  <a:srgbClr val="E6EDF3"/>
                </a:solidFill>
                <a:effectLst/>
                <a:hlinkClick r:id="rId4" tooltip="jupyter-labs-spacex-data-collection-api.ipynb"/>
              </a:rPr>
              <a:t>spacex</a:t>
            </a:r>
            <a:r>
              <a:rPr lang="en-GB" sz="1800" b="1" i="0" u="none" strike="noStrike" dirty="0">
                <a:solidFill>
                  <a:srgbClr val="E6EDF3"/>
                </a:solidFill>
                <a:effectLst/>
                <a:hlinkClick r:id="rId4" tooltip="jupyter-labs-spacex-data-collection-api.ipynb"/>
              </a:rPr>
              <a:t>-data-collection-</a:t>
            </a:r>
            <a:r>
              <a:rPr lang="en-GB" sz="1800" b="1" i="0" u="none" strike="noStrike" dirty="0" err="1">
                <a:solidFill>
                  <a:srgbClr val="E6EDF3"/>
                </a:solidFill>
                <a:effectLst/>
                <a:hlinkClick r:id="rId4" tooltip="jupyter-labs-spacex-data-collection-api.ipynb"/>
              </a:rPr>
              <a:t>api.ipynb</a:t>
            </a:r>
            <a:r>
              <a:rPr lang="en-US" dirty="0"/>
              <a: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55BF608-66BF-6D87-9428-6980F7FDE71D}"/>
              </a:ext>
            </a:extLst>
          </p:cNvPr>
          <p:cNvPicPr>
            <a:picLocks noChangeAspect="1"/>
          </p:cNvPicPr>
          <p:nvPr/>
        </p:nvPicPr>
        <p:blipFill>
          <a:blip r:embed="rId5"/>
          <a:stretch>
            <a:fillRect/>
          </a:stretch>
        </p:blipFill>
        <p:spPr>
          <a:xfrm>
            <a:off x="5461001" y="1304700"/>
            <a:ext cx="6730999" cy="558011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dirty="0">
                <a:latin typeface="Times New Roman" panose="02020603050405020304" pitchFamily="18" charset="0"/>
                <a:cs typeface="Times New Roman" panose="02020603050405020304" pitchFamily="18" charset="0"/>
              </a:rPr>
              <a:t>As mentioned earlier, Wikipedia page had a lot of tables regarding falcon launches. Using beautiful soup and pandas, required data is extracted and created a launch dataset.</a:t>
            </a:r>
          </a:p>
          <a:p>
            <a:pPr>
              <a:lnSpc>
                <a:spcPct val="100000"/>
              </a:lnSpc>
              <a:spcBef>
                <a:spcPts val="1400"/>
              </a:spcBef>
            </a:pPr>
            <a:r>
              <a:rPr lang="en-US" sz="2400" dirty="0" err="1">
                <a:latin typeface="Times New Roman" panose="02020603050405020304" pitchFamily="18" charset="0"/>
                <a:cs typeface="Times New Roman" panose="02020603050405020304" pitchFamily="18" charset="0"/>
                <a:hlinkClick r:id="rId3"/>
              </a:rPr>
              <a:t>Github</a:t>
            </a:r>
            <a:r>
              <a:rPr lang="en-US" sz="2400" dirty="0">
                <a:latin typeface="Times New Roman" panose="02020603050405020304" pitchFamily="18" charset="0"/>
                <a:cs typeface="Times New Roman" panose="02020603050405020304" pitchFamily="18" charset="0"/>
                <a:hlinkClick r:id="rId3"/>
              </a:rPr>
              <a:t> Link</a:t>
            </a:r>
            <a:r>
              <a:rPr lang="en-US" sz="2400" dirty="0">
                <a:latin typeface="Times New Roman" panose="02020603050405020304" pitchFamily="18" charset="0"/>
                <a:cs typeface="Times New Roman" panose="02020603050405020304" pitchFamily="18" charset="0"/>
              </a:rPr>
              <a:t> (Navigate to </a:t>
            </a:r>
            <a:r>
              <a:rPr lang="en-US" sz="2400" dirty="0" err="1">
                <a:latin typeface="Times New Roman" panose="02020603050405020304" pitchFamily="18" charset="0"/>
                <a:cs typeface="Times New Roman" panose="02020603050405020304" pitchFamily="18" charset="0"/>
              </a:rPr>
              <a:t>Jupyter</a:t>
            </a:r>
            <a:r>
              <a:rPr lang="en-US" sz="2400" dirty="0">
                <a:latin typeface="Times New Roman" panose="02020603050405020304" pitchFamily="18" charset="0"/>
                <a:cs typeface="Times New Roman" panose="02020603050405020304" pitchFamily="18" charset="0"/>
              </a:rPr>
              <a:t> _labs _web </a:t>
            </a:r>
            <a:r>
              <a:rPr lang="en-US" sz="2400" dirty="0" err="1">
                <a:latin typeface="Times New Roman" panose="02020603050405020304" pitchFamily="18" charset="0"/>
                <a:cs typeface="Times New Roman" panose="02020603050405020304" pitchFamily="18" charset="0"/>
              </a:rPr>
              <a:t>scraping.ipynb</a:t>
            </a:r>
            <a:r>
              <a:rPr lang="en-US" sz="2400" dirty="0">
                <a:latin typeface="Times New Roman" panose="02020603050405020304" pitchFamily="18" charset="0"/>
                <a:cs typeface="Times New Roman" panose="02020603050405020304" pitchFamily="18"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A6FD2441-638F-51D4-7781-D8DB9F7B5A35}"/>
              </a:ext>
            </a:extLst>
          </p:cNvPr>
          <p:cNvPicPr>
            <a:picLocks noChangeAspect="1"/>
          </p:cNvPicPr>
          <p:nvPr/>
        </p:nvPicPr>
        <p:blipFill>
          <a:blip r:embed="rId4"/>
          <a:stretch>
            <a:fillRect/>
          </a:stretch>
        </p:blipFill>
        <p:spPr>
          <a:xfrm>
            <a:off x="5468370" y="1312320"/>
            <a:ext cx="6492803" cy="541505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4315</TotalTime>
  <Words>3547</Words>
  <Application>Microsoft Office PowerPoint</Application>
  <PresentationFormat>Widescreen</PresentationFormat>
  <Paragraphs>390</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Calibri </vt:lpstr>
      <vt:lpstr>Abadi</vt:lpstr>
      <vt:lpstr>Arial</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Harshith Sakala Santhosh</cp:lastModifiedBy>
  <cp:revision>298</cp:revision>
  <dcterms:created xsi:type="dcterms:W3CDTF">2021-04-29T18:58:34Z</dcterms:created>
  <dcterms:modified xsi:type="dcterms:W3CDTF">2024-02-25T19:17:16Z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